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8"/>
  </p:notesMasterIdLst>
  <p:sldIdLst>
    <p:sldId id="313" r:id="rId2"/>
    <p:sldId id="31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15" r:id="rId54"/>
    <p:sldId id="309" r:id="rId55"/>
    <p:sldId id="311" r:id="rId56"/>
    <p:sldId id="312" r:id="rId5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94660"/>
  </p:normalViewPr>
  <p:slideViewPr>
    <p:cSldViewPr>
      <p:cViewPr>
        <p:scale>
          <a:sx n="46" d="100"/>
          <a:sy n="46" d="100"/>
        </p:scale>
        <p:origin x="-61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277F9-3793-4EC2-8BBF-7550E7D9A93F}" type="datetimeFigureOut">
              <a:rPr lang="id-ID" smtClean="0"/>
              <a:pPr/>
              <a:t>06/01/2011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10557-2531-4DF9-8E4B-5F52B552E124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33</a:t>
            </a:fld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34</a:t>
            </a:fld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35</a:t>
            </a:fld>
            <a:endParaRPr lang="id-ID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36</a:t>
            </a:fld>
            <a:endParaRPr lang="id-ID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37</a:t>
            </a:fld>
            <a:endParaRPr lang="id-ID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38</a:t>
            </a:fld>
            <a:endParaRPr lang="id-ID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39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40</a:t>
            </a:fld>
            <a:endParaRPr lang="id-ID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41</a:t>
            </a:fld>
            <a:endParaRPr lang="id-ID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42</a:t>
            </a:fld>
            <a:endParaRPr lang="id-ID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43</a:t>
            </a:fld>
            <a:endParaRPr lang="id-ID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44</a:t>
            </a:fld>
            <a:endParaRPr lang="id-ID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45</a:t>
            </a:fld>
            <a:endParaRPr lang="id-ID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46</a:t>
            </a:fld>
            <a:endParaRPr lang="id-ID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47</a:t>
            </a:fld>
            <a:endParaRPr lang="id-ID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48</a:t>
            </a:fld>
            <a:endParaRPr lang="id-ID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49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50</a:t>
            </a:fld>
            <a:endParaRPr lang="id-ID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51</a:t>
            </a:fld>
            <a:endParaRPr lang="id-ID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52</a:t>
            </a:fld>
            <a:endParaRPr lang="id-ID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54</a:t>
            </a:fld>
            <a:endParaRPr lang="id-ID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55</a:t>
            </a:fld>
            <a:endParaRPr lang="id-ID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56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10557-2531-4DF9-8E4B-5F52B552E124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924C-464A-46E3-8DEE-63329EECA12F}" type="datetimeFigureOut">
              <a:rPr lang="id-ID" smtClean="0"/>
              <a:pPr/>
              <a:t>06/01/2011</a:t>
            </a:fld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CFADE1-378A-47A6-AB53-477BD819A02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924C-464A-46E3-8DEE-63329EECA12F}" type="datetimeFigureOut">
              <a:rPr lang="id-ID" smtClean="0"/>
              <a:pPr/>
              <a:t>06/01/2011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ADE1-378A-47A6-AB53-477BD819A02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924C-464A-46E3-8DEE-63329EECA12F}" type="datetimeFigureOut">
              <a:rPr lang="id-ID" smtClean="0"/>
              <a:pPr/>
              <a:t>06/01/2011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ADE1-378A-47A6-AB53-477BD819A02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F2924C-464A-46E3-8DEE-63329EECA12F}" type="datetimeFigureOut">
              <a:rPr lang="id-ID" smtClean="0"/>
              <a:pPr/>
              <a:t>06/01/2011</a:t>
            </a:fld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ECFADE1-378A-47A6-AB53-477BD819A02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924C-464A-46E3-8DEE-63329EECA12F}" type="datetimeFigureOut">
              <a:rPr lang="id-ID" smtClean="0"/>
              <a:pPr/>
              <a:t>06/01/2011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ADE1-378A-47A6-AB53-477BD819A02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924C-464A-46E3-8DEE-63329EECA12F}" type="datetimeFigureOut">
              <a:rPr lang="id-ID" smtClean="0"/>
              <a:pPr/>
              <a:t>06/01/2011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ADE1-378A-47A6-AB53-477BD819A02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ADE1-378A-47A6-AB53-477BD819A02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924C-464A-46E3-8DEE-63329EECA12F}" type="datetimeFigureOut">
              <a:rPr lang="id-ID" smtClean="0"/>
              <a:pPr/>
              <a:t>06/01/2011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924C-464A-46E3-8DEE-63329EECA12F}" type="datetimeFigureOut">
              <a:rPr lang="id-ID" smtClean="0"/>
              <a:pPr/>
              <a:t>06/01/2011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ADE1-378A-47A6-AB53-477BD819A02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924C-464A-46E3-8DEE-63329EECA12F}" type="datetimeFigureOut">
              <a:rPr lang="id-ID" smtClean="0"/>
              <a:pPr/>
              <a:t>06/01/2011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FADE1-378A-47A6-AB53-477BD819A02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F2924C-464A-46E3-8DEE-63329EECA12F}" type="datetimeFigureOut">
              <a:rPr lang="id-ID" smtClean="0"/>
              <a:pPr/>
              <a:t>06/01/2011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CFADE1-378A-47A6-AB53-477BD819A02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924C-464A-46E3-8DEE-63329EECA12F}" type="datetimeFigureOut">
              <a:rPr lang="id-ID" smtClean="0"/>
              <a:pPr/>
              <a:t>06/01/2011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CFADE1-378A-47A6-AB53-477BD819A02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6F2924C-464A-46E3-8DEE-63329EECA12F}" type="datetimeFigureOut">
              <a:rPr lang="id-ID" smtClean="0"/>
              <a:pPr/>
              <a:t>06/01/2011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ECFADE1-378A-47A6-AB53-477BD819A02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3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156" y="2967335"/>
            <a:ext cx="8094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5400" b="1" cap="none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ura MT Script Capitals" pitchFamily="66" charset="0"/>
              </a:rPr>
              <a:t>Assalamu’alaikum wr.wb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atura MT Script Capital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6518" y="751344"/>
            <a:ext cx="856895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Ruler ini dapat kita atur ukurannya, apakah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centimeter, inchi, millimeter, points atau pica. Untuk menentukan ukuran ini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dapat dilakukan dengan cara : 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-Klik menu tool, lalu 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-klik Options pada kotak dialog option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- klik general pada kotak pilihan measurement units tentukan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jenis pengukuran yang diinginkan, lalu klik OK.</a:t>
            </a:r>
          </a:p>
          <a:p>
            <a:pPr>
              <a:lnSpc>
                <a:spcPct val="150000"/>
              </a:lnSpc>
            </a:pPr>
            <a:endParaRPr lang="id-ID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dirty="0" smtClean="0">
                <a:latin typeface="Papyrus" pitchFamily="66" charset="0"/>
              </a:rPr>
              <a:t>Scrollbar</a:t>
            </a:r>
            <a:r>
              <a:rPr lang="id-ID" dirty="0">
                <a:latin typeface="Papyrus" pitchFamily="66" charset="0"/>
              </a:rPr>
              <a:t>, berfungsi untuk menggeser layar kerja. Jika menggeser layar kerja</a:t>
            </a:r>
          </a:p>
          <a:p>
            <a:pPr>
              <a:lnSpc>
                <a:spcPct val="150000"/>
              </a:lnSpc>
            </a:pPr>
            <a:r>
              <a:rPr lang="id-ID" dirty="0">
                <a:latin typeface="Papyrus" pitchFamily="66" charset="0"/>
              </a:rPr>
              <a:t>ke kiri atau ke kanan gunakan horizontal scroll bar, atau menggeser layar</a:t>
            </a:r>
          </a:p>
          <a:p>
            <a:pPr>
              <a:lnSpc>
                <a:spcPct val="150000"/>
              </a:lnSpc>
            </a:pPr>
            <a:r>
              <a:rPr lang="id-ID" dirty="0">
                <a:latin typeface="Papyrus" pitchFamily="66" charset="0"/>
              </a:rPr>
              <a:t>kerja ke atas dan ke bawah gunakan vertical scroll bar.</a:t>
            </a:r>
          </a:p>
        </p:txBody>
      </p:sp>
      <p:pic>
        <p:nvPicPr>
          <p:cNvPr id="3" name="Picture 2" descr="anima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5000636"/>
            <a:ext cx="1143008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048" y="428604"/>
            <a:ext cx="856895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3200" b="1" dirty="0">
                <a:solidFill>
                  <a:srgbClr val="00B0F0"/>
                </a:solidFill>
                <a:latin typeface="Papyrus" pitchFamily="66" charset="0"/>
              </a:rPr>
              <a:t>2.4. Mengakhiri Word </a:t>
            </a:r>
            <a:r>
              <a:rPr lang="id-ID" sz="3200" b="1" dirty="0" smtClean="0">
                <a:solidFill>
                  <a:srgbClr val="00B0F0"/>
                </a:solidFill>
                <a:latin typeface="Papyrus" pitchFamily="66" charset="0"/>
              </a:rPr>
              <a:t>2000</a:t>
            </a:r>
            <a:endParaRPr lang="id-ID" b="1" dirty="0" smtClean="0">
              <a:solidFill>
                <a:srgbClr val="00B0F0"/>
              </a:solidFill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endParaRPr lang="id-ID" b="1" dirty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id-ID" dirty="0">
                <a:latin typeface="Papyrus" pitchFamily="66" charset="0"/>
              </a:rPr>
              <a:t>Jika Anda telah selesai bekerja dengan Word 2000, Anda dapat</a:t>
            </a:r>
          </a:p>
          <a:p>
            <a:pPr>
              <a:lnSpc>
                <a:spcPct val="150000"/>
              </a:lnSpc>
            </a:pPr>
            <a:r>
              <a:rPr lang="id-ID" dirty="0">
                <a:latin typeface="Papyrus" pitchFamily="66" charset="0"/>
              </a:rPr>
              <a:t>mengakhirinya dengan menggunakan langkah berikut ;</a:t>
            </a:r>
          </a:p>
          <a:p>
            <a:pPr>
              <a:lnSpc>
                <a:spcPct val="150000"/>
              </a:lnSpc>
            </a:pPr>
            <a:r>
              <a:rPr lang="id-ID" dirty="0">
                <a:latin typeface="Papyrus" pitchFamily="66" charset="0"/>
              </a:rPr>
              <a:t>1. Simpan terlebih dahulu lembar kerja Anda.</a:t>
            </a:r>
          </a:p>
          <a:p>
            <a:pPr>
              <a:lnSpc>
                <a:spcPct val="150000"/>
              </a:lnSpc>
            </a:pPr>
            <a:r>
              <a:rPr lang="id-ID" dirty="0">
                <a:latin typeface="Papyrus" pitchFamily="66" charset="0"/>
              </a:rPr>
              <a:t>2. Kemudian pilih salah satu langkah untuk mengakhiri penggunaan</a:t>
            </a:r>
          </a:p>
          <a:p>
            <a:pPr>
              <a:lnSpc>
                <a:spcPct val="150000"/>
              </a:lnSpc>
            </a:pPr>
            <a:r>
              <a:rPr lang="id-ID" dirty="0">
                <a:latin typeface="Papyrus" pitchFamily="66" charset="0"/>
              </a:rPr>
              <a:t>Word 2000 berikut ini ;</a:t>
            </a:r>
          </a:p>
          <a:p>
            <a:pPr>
              <a:lnSpc>
                <a:spcPct val="150000"/>
              </a:lnSpc>
            </a:pPr>
            <a:r>
              <a:rPr lang="id-ID" dirty="0">
                <a:latin typeface="Papyrus" pitchFamily="66" charset="0"/>
              </a:rPr>
              <a:t>• Pilih dan klik File, Exit, atau</a:t>
            </a:r>
          </a:p>
          <a:p>
            <a:pPr>
              <a:lnSpc>
                <a:spcPct val="150000"/>
              </a:lnSpc>
            </a:pPr>
            <a:r>
              <a:rPr lang="id-ID" dirty="0">
                <a:latin typeface="Papyrus" pitchFamily="66" charset="0"/>
              </a:rPr>
              <a:t>• Klil tombol Close (X) yang berada pada pojok kanan </a:t>
            </a:r>
            <a:r>
              <a:rPr lang="id-ID" dirty="0" smtClean="0">
                <a:latin typeface="Papyrus" pitchFamily="66" charset="0"/>
              </a:rPr>
              <a:t>atas jendela </a:t>
            </a:r>
            <a:r>
              <a:rPr lang="id-ID" dirty="0">
                <a:latin typeface="Papyrus" pitchFamily="66" charset="0"/>
              </a:rPr>
              <a:t>Word, atau</a:t>
            </a:r>
          </a:p>
          <a:p>
            <a:pPr>
              <a:lnSpc>
                <a:spcPct val="150000"/>
              </a:lnSpc>
            </a:pPr>
            <a:r>
              <a:rPr lang="id-ID" dirty="0">
                <a:latin typeface="Papyrus" pitchFamily="66" charset="0"/>
              </a:rPr>
              <a:t>• Klik ganda icon kontrol menu yang berada pada pojok kiri </a:t>
            </a:r>
            <a:r>
              <a:rPr lang="id-ID" dirty="0" smtClean="0">
                <a:latin typeface="Papyrus" pitchFamily="66" charset="0"/>
              </a:rPr>
              <a:t>atas jendela</a:t>
            </a:r>
            <a:r>
              <a:rPr lang="id-ID" dirty="0">
                <a:latin typeface="Papyrus" pitchFamily="66" charset="0"/>
              </a:rPr>
              <a:t>, atau</a:t>
            </a:r>
          </a:p>
          <a:p>
            <a:pPr>
              <a:lnSpc>
                <a:spcPct val="150000"/>
              </a:lnSpc>
            </a:pPr>
            <a:r>
              <a:rPr lang="id-ID" dirty="0">
                <a:latin typeface="Papyrus" pitchFamily="66" charset="0"/>
              </a:rPr>
              <a:t>• Tekan tombol Alt+F4</a:t>
            </a:r>
          </a:p>
          <a:p>
            <a:pPr>
              <a:lnSpc>
                <a:spcPct val="150000"/>
              </a:lnSpc>
            </a:pPr>
            <a:r>
              <a:rPr lang="id-ID" dirty="0">
                <a:latin typeface="Papyrus" pitchFamily="66" charset="0"/>
              </a:rPr>
              <a:t>3. Tunggu sampai jendela Word 2000 ditutup.</a:t>
            </a:r>
          </a:p>
        </p:txBody>
      </p:sp>
      <p:pic>
        <p:nvPicPr>
          <p:cNvPr id="3" name="Picture 2" descr="anima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5000636"/>
            <a:ext cx="1143008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653221"/>
            <a:ext cx="8568952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200" b="1" dirty="0">
                <a:solidFill>
                  <a:srgbClr val="00B0F0"/>
                </a:solidFill>
                <a:latin typeface="Papyrus" pitchFamily="66" charset="0"/>
              </a:rPr>
              <a:t>2.5. Bekerja Dengan Word 2000</a:t>
            </a:r>
          </a:p>
          <a:p>
            <a:pPr>
              <a:lnSpc>
                <a:spcPct val="150000"/>
              </a:lnSpc>
            </a:pPr>
            <a:r>
              <a:rPr lang="id-ID" sz="2400" b="1" dirty="0">
                <a:solidFill>
                  <a:srgbClr val="FFFF00"/>
                </a:solidFill>
                <a:latin typeface="Papyrus" pitchFamily="66" charset="0"/>
              </a:rPr>
              <a:t>2.5.1 Membuat Dokumen </a:t>
            </a:r>
            <a:r>
              <a:rPr lang="id-ID" sz="2400" b="1" dirty="0" smtClean="0">
                <a:solidFill>
                  <a:srgbClr val="FFFF00"/>
                </a:solidFill>
                <a:latin typeface="Papyrus" pitchFamily="66" charset="0"/>
              </a:rPr>
              <a:t>Baru</a:t>
            </a:r>
          </a:p>
          <a:p>
            <a:pPr>
              <a:lnSpc>
                <a:spcPct val="150000"/>
              </a:lnSpc>
            </a:pPr>
            <a:endParaRPr lang="id-ID" b="1" dirty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sv-SE" dirty="0">
                <a:latin typeface="Papyrus" pitchFamily="66" charset="0"/>
              </a:rPr>
              <a:t>Sewaktu kita mengaktifkan program Word 2000 otomatis dibuka lembar </a:t>
            </a:r>
            <a:r>
              <a:rPr lang="sv-SE" dirty="0" smtClean="0">
                <a:latin typeface="Papyrus" pitchFamily="66" charset="0"/>
              </a:rPr>
              <a:t>kerja</a:t>
            </a:r>
            <a:r>
              <a:rPr lang="id-ID" dirty="0" smtClean="0">
                <a:latin typeface="Papyrus" pitchFamily="66" charset="0"/>
              </a:rPr>
              <a:t> baru </a:t>
            </a:r>
            <a:r>
              <a:rPr lang="id-ID" dirty="0">
                <a:latin typeface="Papyrus" pitchFamily="66" charset="0"/>
              </a:rPr>
              <a:t>dengan nama document1. Untuk merubah nama ini dapat dilakukan pada </a:t>
            </a:r>
            <a:r>
              <a:rPr lang="id-ID" dirty="0" smtClean="0">
                <a:latin typeface="Papyrus" pitchFamily="66" charset="0"/>
              </a:rPr>
              <a:t>saat penyimpanan </a:t>
            </a:r>
            <a:r>
              <a:rPr lang="id-ID" dirty="0">
                <a:latin typeface="Papyrus" pitchFamily="66" charset="0"/>
              </a:rPr>
              <a:t>lembar kerja ini. Lalu bagaimana caranya membuka lembar kerja baru</a:t>
            </a:r>
          </a:p>
          <a:p>
            <a:pPr>
              <a:lnSpc>
                <a:spcPct val="150000"/>
              </a:lnSpc>
            </a:pPr>
            <a:r>
              <a:rPr lang="id-ID" dirty="0">
                <a:latin typeface="Papyrus" pitchFamily="66" charset="0"/>
              </a:rPr>
              <a:t>disaat Word 2000 telah aktif (mengerjakan dokumen lain) ?. Misalnya sekarang kita</a:t>
            </a:r>
          </a:p>
          <a:p>
            <a:pPr>
              <a:lnSpc>
                <a:spcPct val="150000"/>
              </a:lnSpc>
            </a:pPr>
            <a:r>
              <a:rPr lang="id-ID" dirty="0">
                <a:latin typeface="Papyrus" pitchFamily="66" charset="0"/>
              </a:rPr>
              <a:t>sedang mengetik suatu dokumen dengan nama ‘Promosi.doc’, pada saat itu lupa</a:t>
            </a:r>
          </a:p>
          <a:p>
            <a:pPr>
              <a:lnSpc>
                <a:spcPct val="150000"/>
              </a:lnSpc>
            </a:pPr>
            <a:r>
              <a:rPr lang="id-ID" dirty="0">
                <a:latin typeface="Papyrus" pitchFamily="66" charset="0"/>
              </a:rPr>
              <a:t>belum mengetik tugas, lalu kita ingin mengerjakan tugas dahulu baru mengerjakan</a:t>
            </a:r>
          </a:p>
          <a:p>
            <a:pPr>
              <a:lnSpc>
                <a:spcPct val="150000"/>
              </a:lnSpc>
            </a:pPr>
            <a:r>
              <a:rPr lang="id-ID" dirty="0">
                <a:latin typeface="Papyrus" pitchFamily="66" charset="0"/>
              </a:rPr>
              <a:t>dokumen ‘Promosi.doc’.</a:t>
            </a:r>
          </a:p>
        </p:txBody>
      </p:sp>
      <p:pic>
        <p:nvPicPr>
          <p:cNvPr id="3074" name="Picture 2" descr="C:\Users\hp mini\Documents\Flower-02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5143512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04664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dirty="0">
                <a:latin typeface="Papyrus" pitchFamily="66" charset="0"/>
              </a:rPr>
              <a:t>Bagaimana caranya untuk membuka lembar kerja yang baru</a:t>
            </a:r>
          </a:p>
          <a:p>
            <a:pPr>
              <a:lnSpc>
                <a:spcPct val="150000"/>
              </a:lnSpc>
            </a:pPr>
            <a:r>
              <a:rPr lang="es-ES" dirty="0" err="1">
                <a:latin typeface="Papyrus" pitchFamily="66" charset="0"/>
              </a:rPr>
              <a:t>ini</a:t>
            </a:r>
            <a:r>
              <a:rPr lang="es-ES" dirty="0">
                <a:latin typeface="Papyrus" pitchFamily="66" charset="0"/>
              </a:rPr>
              <a:t> ?. Ada </a:t>
            </a:r>
            <a:r>
              <a:rPr lang="es-ES" dirty="0" err="1">
                <a:latin typeface="Papyrus" pitchFamily="66" charset="0"/>
              </a:rPr>
              <a:t>dua</a:t>
            </a:r>
            <a:r>
              <a:rPr lang="es-ES" dirty="0">
                <a:latin typeface="Papyrus" pitchFamily="66" charset="0"/>
              </a:rPr>
              <a:t> cara , </a:t>
            </a:r>
            <a:r>
              <a:rPr lang="es-ES" dirty="0" err="1">
                <a:latin typeface="Papyrus" pitchFamily="66" charset="0"/>
              </a:rPr>
              <a:t>yaitu</a:t>
            </a:r>
            <a:r>
              <a:rPr lang="es-ES" dirty="0">
                <a:latin typeface="Papyrus" pitchFamily="66" charset="0"/>
              </a:rPr>
              <a:t> ;</a:t>
            </a:r>
          </a:p>
          <a:p>
            <a:pPr>
              <a:lnSpc>
                <a:spcPct val="150000"/>
              </a:lnSpc>
            </a:pPr>
            <a:r>
              <a:rPr lang="id-ID" dirty="0">
                <a:latin typeface="Papyrus" pitchFamily="66" charset="0"/>
              </a:rPr>
              <a:t>1. Mengaktifkan Word 2000 dari menu </a:t>
            </a:r>
            <a:r>
              <a:rPr lang="id-ID" dirty="0" smtClean="0">
                <a:latin typeface="Papyrus" pitchFamily="66" charset="0"/>
              </a:rPr>
              <a:t>Start. Jika </a:t>
            </a:r>
            <a:r>
              <a:rPr lang="id-ID" dirty="0">
                <a:latin typeface="Papyrus" pitchFamily="66" charset="0"/>
              </a:rPr>
              <a:t>cara ini kita pilih berarti kita mengaktifkan 2 layar </a:t>
            </a:r>
            <a:r>
              <a:rPr lang="id-ID" dirty="0" smtClean="0">
                <a:latin typeface="Papyrus" pitchFamily="66" charset="0"/>
              </a:rPr>
              <a:t>Word 2000 </a:t>
            </a:r>
            <a:r>
              <a:rPr lang="id-ID" dirty="0">
                <a:latin typeface="Papyrus" pitchFamily="66" charset="0"/>
              </a:rPr>
              <a:t>dengan nama yang berbeda. Atau dengan cara</a:t>
            </a:r>
          </a:p>
          <a:p>
            <a:pPr>
              <a:lnSpc>
                <a:spcPct val="150000"/>
              </a:lnSpc>
            </a:pPr>
            <a:r>
              <a:rPr lang="id-ID" dirty="0">
                <a:latin typeface="Papyrus" pitchFamily="66" charset="0"/>
              </a:rPr>
              <a:t>2. Meng-klik menu File lalu pilih dan klik New, (atau langsung meng-klik </a:t>
            </a:r>
            <a:r>
              <a:rPr lang="id-ID" dirty="0" smtClean="0">
                <a:latin typeface="Papyrus" pitchFamily="66" charset="0"/>
              </a:rPr>
              <a:t>icon new </a:t>
            </a:r>
            <a:r>
              <a:rPr lang="id-ID" dirty="0">
                <a:latin typeface="Papyrus" pitchFamily="66" charset="0"/>
              </a:rPr>
              <a:t>dengan lambang selembar kertas , maka akan muncul layar, </a:t>
            </a:r>
            <a:r>
              <a:rPr lang="id-ID" dirty="0" smtClean="0">
                <a:latin typeface="Papyrus" pitchFamily="66" charset="0"/>
              </a:rPr>
              <a:t>Gambar 2.7</a:t>
            </a:r>
            <a:r>
              <a:rPr lang="id-ID" dirty="0">
                <a:latin typeface="Papyrus" pitchFamily="66" charset="0"/>
              </a:rPr>
              <a:t>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2132856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924944"/>
            <a:ext cx="4752528" cy="300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55776" y="6093296"/>
            <a:ext cx="4043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solidFill>
                  <a:srgbClr val="FF0000"/>
                </a:solidFill>
                <a:latin typeface="Papyrus" pitchFamily="66" charset="0"/>
              </a:rPr>
              <a:t>Gambar 2.7. Membuat Dokumen </a:t>
            </a:r>
            <a:r>
              <a:rPr lang="id-ID" b="1" dirty="0" smtClean="0">
                <a:solidFill>
                  <a:srgbClr val="FF0000"/>
                </a:solidFill>
                <a:latin typeface="Papyrus" pitchFamily="66" charset="0"/>
              </a:rPr>
              <a:t>B</a:t>
            </a:r>
            <a:r>
              <a:rPr lang="en-US" b="1" dirty="0" smtClean="0">
                <a:solidFill>
                  <a:srgbClr val="FF0000"/>
                </a:solidFill>
                <a:latin typeface="Papyrus" pitchFamily="66" charset="0"/>
              </a:rPr>
              <a:t>a</a:t>
            </a:r>
            <a:r>
              <a:rPr lang="id-ID" b="1" dirty="0" smtClean="0">
                <a:solidFill>
                  <a:srgbClr val="FF0000"/>
                </a:solidFill>
                <a:latin typeface="Papyrus" pitchFamily="66" charset="0"/>
              </a:rPr>
              <a:t>ru</a:t>
            </a:r>
            <a:endParaRPr lang="id-ID" dirty="0">
              <a:solidFill>
                <a:srgbClr val="FF0000"/>
              </a:solidFill>
              <a:latin typeface="Papyrus" pitchFamily="66" charset="0"/>
            </a:endParaRPr>
          </a:p>
        </p:txBody>
      </p:sp>
      <p:pic>
        <p:nvPicPr>
          <p:cNvPr id="4099" name="Picture 3" descr="C:\Users\hp mini\Documents\Flower-03-jun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5214950"/>
            <a:ext cx="1166816" cy="116681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8748464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dirty="0" smtClean="0">
                <a:solidFill>
                  <a:srgbClr val="FFFF00"/>
                </a:solidFill>
                <a:latin typeface="Papyrus" pitchFamily="66" charset="0"/>
              </a:rPr>
              <a:t>2.5.2 Menggeser Insertion Point (kursor)</a:t>
            </a:r>
            <a:endParaRPr lang="id-ID" sz="2400" b="1" dirty="0" smtClean="0">
              <a:solidFill>
                <a:srgbClr val="FFFF00"/>
              </a:solidFill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endParaRPr lang="de-DE" sz="1400" b="1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Insertion point </a:t>
            </a:r>
            <a:r>
              <a:rPr lang="en-US" dirty="0" err="1" smtClean="0">
                <a:latin typeface="Papyrus" pitchFamily="66" charset="0"/>
              </a:rPr>
              <a:t>sama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dengan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kursor</a:t>
            </a:r>
            <a:r>
              <a:rPr lang="en-US" dirty="0" smtClean="0">
                <a:latin typeface="Papyrus" pitchFamily="66" charset="0"/>
              </a:rPr>
              <a:t>, </a:t>
            </a:r>
            <a:r>
              <a:rPr lang="en-US" dirty="0" err="1" smtClean="0">
                <a:latin typeface="Papyrus" pitchFamily="66" charset="0"/>
              </a:rPr>
              <a:t>perbedaanya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terletak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bentuknya</a:t>
            </a:r>
            <a:r>
              <a:rPr lang="en-US" dirty="0" smtClean="0">
                <a:latin typeface="Papyrus" pitchFamily="66" charset="0"/>
              </a:rPr>
              <a:t>. </a:t>
            </a:r>
            <a:r>
              <a:rPr lang="en-US" dirty="0" err="1" smtClean="0">
                <a:latin typeface="Papyrus" pitchFamily="66" charset="0"/>
              </a:rPr>
              <a:t>Kalau</a:t>
            </a:r>
            <a:r>
              <a:rPr lang="id-ID" dirty="0" smtClean="0">
                <a:latin typeface="Papyrus" pitchFamily="66" charset="0"/>
              </a:rPr>
              <a:t> </a:t>
            </a:r>
            <a:r>
              <a:rPr lang="en-US" dirty="0" smtClean="0">
                <a:latin typeface="Papyrus" pitchFamily="66" charset="0"/>
              </a:rPr>
              <a:t>insertion point </a:t>
            </a:r>
            <a:r>
              <a:rPr lang="en-US" dirty="0" err="1" smtClean="0">
                <a:latin typeface="Papyrus" pitchFamily="66" charset="0"/>
              </a:rPr>
              <a:t>berupa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garis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tegak</a:t>
            </a:r>
            <a:r>
              <a:rPr lang="en-US" dirty="0" smtClean="0">
                <a:latin typeface="Papyrus" pitchFamily="66" charset="0"/>
              </a:rPr>
              <a:t> (I) yang </a:t>
            </a:r>
            <a:r>
              <a:rPr lang="en-US" dirty="0" err="1" smtClean="0">
                <a:latin typeface="Papyrus" pitchFamily="66" charset="0"/>
              </a:rPr>
              <a:t>berkedip-kedip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terdapat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pada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aplikasi</a:t>
            </a:r>
            <a:r>
              <a:rPr lang="en-US" dirty="0" smtClean="0">
                <a:latin typeface="Papyrus" pitchFamily="66" charset="0"/>
              </a:rPr>
              <a:t> windows</a:t>
            </a:r>
            <a:r>
              <a:rPr lang="id-ID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sedangkan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kursor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adalah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garis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rebah</a:t>
            </a:r>
            <a:r>
              <a:rPr lang="en-US" dirty="0" smtClean="0">
                <a:latin typeface="Papyrus" pitchFamily="66" charset="0"/>
              </a:rPr>
              <a:t> (-) yang </a:t>
            </a:r>
            <a:r>
              <a:rPr lang="en-US" dirty="0" err="1" smtClean="0">
                <a:latin typeface="Papyrus" pitchFamily="66" charset="0"/>
              </a:rPr>
              <a:t>berkedip-kedip</a:t>
            </a:r>
            <a:r>
              <a:rPr lang="en-US" dirty="0" smtClean="0">
                <a:latin typeface="Papyrus" pitchFamily="66" charset="0"/>
              </a:rPr>
              <a:t> yang </a:t>
            </a:r>
            <a:r>
              <a:rPr lang="en-US" dirty="0" err="1" smtClean="0">
                <a:latin typeface="Papyrus" pitchFamily="66" charset="0"/>
              </a:rPr>
              <a:t>terdapat</a:t>
            </a:r>
            <a:r>
              <a:rPr lang="id-ID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pada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aplikasi</a:t>
            </a:r>
            <a:r>
              <a:rPr lang="en-US" dirty="0" smtClean="0">
                <a:latin typeface="Papyrus" pitchFamily="66" charset="0"/>
              </a:rPr>
              <a:t> DOS. Insertion point </a:t>
            </a:r>
            <a:r>
              <a:rPr lang="en-US" dirty="0" err="1" smtClean="0">
                <a:latin typeface="Papyrus" pitchFamily="66" charset="0"/>
              </a:rPr>
              <a:t>berfungsi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sebagai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penunjuk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lokasi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tempat</a:t>
            </a:r>
            <a:r>
              <a:rPr lang="id-ID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memulai</a:t>
            </a:r>
            <a:r>
              <a:rPr lang="id-ID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pengetikan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atau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menandai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teks</a:t>
            </a:r>
            <a:r>
              <a:rPr lang="en-US" dirty="0" smtClean="0">
                <a:latin typeface="Papyrus" pitchFamily="66" charset="0"/>
              </a:rPr>
              <a:t>. Agar </a:t>
            </a:r>
            <a:r>
              <a:rPr lang="en-US" dirty="0" err="1" smtClean="0">
                <a:latin typeface="Papyrus" pitchFamily="66" charset="0"/>
              </a:rPr>
              <a:t>kita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bergerak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dengan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cepat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dalam</a:t>
            </a:r>
            <a:r>
              <a:rPr lang="id-ID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suatu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dokumen</a:t>
            </a:r>
            <a:r>
              <a:rPr lang="en-US" dirty="0" smtClean="0">
                <a:latin typeface="Papyrus" pitchFamily="66" charset="0"/>
              </a:rPr>
              <a:t> yang </a:t>
            </a:r>
            <a:r>
              <a:rPr lang="en-US" dirty="0" err="1" smtClean="0">
                <a:latin typeface="Papyrus" pitchFamily="66" charset="0"/>
              </a:rPr>
              <a:t>besar</a:t>
            </a:r>
            <a:r>
              <a:rPr lang="en-US" dirty="0" smtClean="0">
                <a:latin typeface="Papyrus" pitchFamily="66" charset="0"/>
              </a:rPr>
              <a:t>, </a:t>
            </a:r>
            <a:r>
              <a:rPr lang="en-US" dirty="0" err="1" smtClean="0">
                <a:latin typeface="Papyrus" pitchFamily="66" charset="0"/>
              </a:rPr>
              <a:t>maka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kita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harus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tahu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apa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saja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perintah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untuk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menggeser</a:t>
            </a:r>
            <a:r>
              <a:rPr lang="id-ID" dirty="0" smtClean="0">
                <a:latin typeface="Papyrus" pitchFamily="66" charset="0"/>
              </a:rPr>
              <a:t> </a:t>
            </a:r>
            <a:r>
              <a:rPr lang="en-US" dirty="0" smtClean="0">
                <a:latin typeface="Papyrus" pitchFamily="66" charset="0"/>
              </a:rPr>
              <a:t>insertion </a:t>
            </a:r>
            <a:r>
              <a:rPr lang="en-US" dirty="0" err="1" smtClean="0">
                <a:latin typeface="Papyrus" pitchFamily="66" charset="0"/>
              </a:rPr>
              <a:t>poin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ini</a:t>
            </a:r>
            <a:r>
              <a:rPr lang="en-US" dirty="0" smtClean="0">
                <a:latin typeface="Papyrus" pitchFamily="66" charset="0"/>
              </a:rPr>
              <a:t>.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789040"/>
            <a:ext cx="4248472" cy="230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000364" y="6211669"/>
            <a:ext cx="3060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Papyrus" pitchFamily="66" charset="0"/>
              </a:rPr>
              <a:t>Tabel</a:t>
            </a:r>
            <a:r>
              <a:rPr lang="en-US" b="1" dirty="0" smtClean="0">
                <a:solidFill>
                  <a:srgbClr val="FF0000"/>
                </a:solidFill>
                <a:latin typeface="Papyrus" pitchFamily="66" charset="0"/>
              </a:rPr>
              <a:t> 2.1. </a:t>
            </a:r>
            <a:r>
              <a:rPr lang="en-US" b="1" dirty="0" err="1" smtClean="0">
                <a:solidFill>
                  <a:srgbClr val="FF0000"/>
                </a:solidFill>
                <a:latin typeface="Papyrus" pitchFamily="66" charset="0"/>
              </a:rPr>
              <a:t>Mengeser</a:t>
            </a:r>
            <a:r>
              <a:rPr lang="en-US" b="1" dirty="0" smtClean="0">
                <a:solidFill>
                  <a:srgbClr val="FF0000"/>
                </a:solidFill>
                <a:latin typeface="Papyrus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Papyrus" pitchFamily="66" charset="0"/>
              </a:rPr>
              <a:t>Kursor</a:t>
            </a:r>
            <a:endParaRPr lang="en-US" b="1" dirty="0" smtClean="0">
              <a:solidFill>
                <a:srgbClr val="FF0000"/>
              </a:solidFill>
              <a:latin typeface="Papyrus" pitchFamily="66" charset="0"/>
            </a:endParaRPr>
          </a:p>
          <a:p>
            <a:endParaRPr lang="en-US" dirty="0">
              <a:latin typeface="Papyrus" pitchFamily="66" charset="0"/>
            </a:endParaRPr>
          </a:p>
        </p:txBody>
      </p:sp>
      <p:pic>
        <p:nvPicPr>
          <p:cNvPr id="5122" name="Picture 2" descr="C:\Users\hp mini\Documents\Flower-04-jun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1931" y="5072074"/>
            <a:ext cx="1119193" cy="11191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332656"/>
            <a:ext cx="8568952" cy="6290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latin typeface="Papyrus" pitchFamily="66" charset="0"/>
              </a:rPr>
              <a:t>Disamping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perintah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atas</a:t>
            </a:r>
            <a:r>
              <a:rPr lang="en-US" dirty="0" smtClean="0">
                <a:latin typeface="Papyrus" pitchFamily="66" charset="0"/>
              </a:rPr>
              <a:t>, </a:t>
            </a:r>
            <a:r>
              <a:rPr lang="en-US" dirty="0" err="1" smtClean="0">
                <a:latin typeface="Papyrus" pitchFamily="66" charset="0"/>
              </a:rPr>
              <a:t>kita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juga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dapat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mengeser</a:t>
            </a:r>
            <a:r>
              <a:rPr lang="en-US" dirty="0" smtClean="0">
                <a:latin typeface="Papyrus" pitchFamily="66" charset="0"/>
              </a:rPr>
              <a:t> insertion point </a:t>
            </a:r>
            <a:r>
              <a:rPr lang="en-US" dirty="0" err="1" smtClean="0">
                <a:latin typeface="Papyrus" pitchFamily="66" charset="0"/>
              </a:rPr>
              <a:t>ini</a:t>
            </a:r>
            <a:r>
              <a:rPr lang="id-ID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dengan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menggunakan</a:t>
            </a:r>
            <a:r>
              <a:rPr lang="en-US" dirty="0" smtClean="0">
                <a:latin typeface="Papyrus" pitchFamily="66" charset="0"/>
              </a:rPr>
              <a:t> mouse, </a:t>
            </a:r>
            <a:r>
              <a:rPr lang="en-US" dirty="0" err="1" smtClean="0">
                <a:latin typeface="Papyrus" pitchFamily="66" charset="0"/>
              </a:rPr>
              <a:t>dengan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cara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meng-klik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pada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daerah</a:t>
            </a:r>
            <a:r>
              <a:rPr lang="en-US" dirty="0" smtClean="0">
                <a:latin typeface="Papyrus" pitchFamily="66" charset="0"/>
              </a:rPr>
              <a:t> yang </a:t>
            </a:r>
            <a:r>
              <a:rPr lang="en-US" dirty="0" err="1" smtClean="0">
                <a:latin typeface="Papyrus" pitchFamily="66" charset="0"/>
              </a:rPr>
              <a:t>diinginkan</a:t>
            </a:r>
            <a:r>
              <a:rPr lang="en-US" dirty="0" smtClean="0">
                <a:latin typeface="Papyrus" pitchFamily="66" charset="0"/>
              </a:rPr>
              <a:t>,</a:t>
            </a:r>
            <a:r>
              <a:rPr lang="id-ID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tentunya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hal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ini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hanya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dapat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kita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lakukan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pada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layar</a:t>
            </a:r>
            <a:r>
              <a:rPr lang="en-US" dirty="0" smtClean="0">
                <a:latin typeface="Papyrus" pitchFamily="66" charset="0"/>
              </a:rPr>
              <a:t> yang </a:t>
            </a:r>
            <a:r>
              <a:rPr lang="en-US" dirty="0" err="1" smtClean="0">
                <a:latin typeface="Papyrus" pitchFamily="66" charset="0"/>
              </a:rPr>
              <a:t>tampak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saja</a:t>
            </a:r>
            <a:r>
              <a:rPr lang="en-US" dirty="0" smtClean="0">
                <a:latin typeface="Papyrus" pitchFamily="66" charset="0"/>
              </a:rPr>
              <a:t>. </a:t>
            </a:r>
            <a:r>
              <a:rPr lang="en-US" dirty="0" err="1" smtClean="0">
                <a:latin typeface="Papyrus" pitchFamily="66" charset="0"/>
              </a:rPr>
              <a:t>Untuk</a:t>
            </a:r>
            <a:r>
              <a:rPr lang="id-ID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mengatasi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ini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kita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juga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dapat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menggunakan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tombol</a:t>
            </a:r>
            <a:r>
              <a:rPr lang="en-US" dirty="0" smtClean="0">
                <a:latin typeface="Papyrus" pitchFamily="66" charset="0"/>
              </a:rPr>
              <a:t> vertical scroll bar </a:t>
            </a:r>
            <a:r>
              <a:rPr lang="en-US" dirty="0" err="1" smtClean="0">
                <a:latin typeface="Papyrus" pitchFamily="66" charset="0"/>
              </a:rPr>
              <a:t>atau</a:t>
            </a:r>
            <a:r>
              <a:rPr lang="en-US" dirty="0" smtClean="0">
                <a:latin typeface="Papyrus" pitchFamily="66" charset="0"/>
              </a:rPr>
              <a:t> horizontal</a:t>
            </a:r>
            <a:r>
              <a:rPr lang="id-ID" dirty="0" smtClean="0">
                <a:latin typeface="Papyrus" pitchFamily="66" charset="0"/>
              </a:rPr>
              <a:t> </a:t>
            </a:r>
            <a:r>
              <a:rPr lang="en-US" dirty="0" smtClean="0">
                <a:latin typeface="Papyrus" pitchFamily="66" charset="0"/>
              </a:rPr>
              <a:t>scroll bar yang </a:t>
            </a:r>
            <a:r>
              <a:rPr lang="en-US" dirty="0" err="1" smtClean="0">
                <a:latin typeface="Papyrus" pitchFamily="66" charset="0"/>
              </a:rPr>
              <a:t>terdapat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pada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bagian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kanan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bawah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layar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dengan</a:t>
            </a:r>
            <a:r>
              <a:rPr lang="en-US" dirty="0" smtClean="0">
                <a:latin typeface="Papyrus" pitchFamily="66" charset="0"/>
              </a:rPr>
              <a:t> symbol .</a:t>
            </a:r>
            <a:r>
              <a:rPr lang="id-ID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Ingat</a:t>
            </a:r>
            <a:r>
              <a:rPr lang="en-US" dirty="0" smtClean="0">
                <a:latin typeface="Papyrus" pitchFamily="66" charset="0"/>
              </a:rPr>
              <a:t> : </a:t>
            </a:r>
            <a:r>
              <a:rPr lang="en-US" dirty="0" err="1" smtClean="0">
                <a:latin typeface="Papyrus" pitchFamily="66" charset="0"/>
              </a:rPr>
              <a:t>Tombol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ini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hanya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berfungsi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untuk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menggeser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layar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bukan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untuk</a:t>
            </a:r>
            <a:r>
              <a:rPr lang="id-ID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memindahkan</a:t>
            </a:r>
            <a:r>
              <a:rPr lang="en-US" dirty="0" smtClean="0">
                <a:latin typeface="Papyrus" pitchFamily="66" charset="0"/>
              </a:rPr>
              <a:t> insertion point. Cara yang paling </a:t>
            </a:r>
            <a:r>
              <a:rPr lang="en-US" dirty="0" err="1" smtClean="0">
                <a:latin typeface="Papyrus" pitchFamily="66" charset="0"/>
              </a:rPr>
              <a:t>cepat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adalah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dengan</a:t>
            </a:r>
            <a:r>
              <a:rPr lang="en-US" dirty="0" smtClean="0">
                <a:latin typeface="Papyrus" pitchFamily="66" charset="0"/>
              </a:rPr>
              <a:t> ;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1. </a:t>
            </a:r>
            <a:r>
              <a:rPr lang="en-US" dirty="0" err="1" smtClean="0">
                <a:latin typeface="Papyrus" pitchFamily="66" charset="0"/>
              </a:rPr>
              <a:t>Klik</a:t>
            </a:r>
            <a:r>
              <a:rPr lang="en-US" dirty="0" smtClean="0">
                <a:latin typeface="Papyrus" pitchFamily="66" charset="0"/>
              </a:rPr>
              <a:t> menu Edit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Papyrus" pitchFamily="66" charset="0"/>
              </a:rPr>
              <a:t>2. Pilih dan Klik Submenu Go To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3. </a:t>
            </a:r>
            <a:r>
              <a:rPr lang="en-US" dirty="0" err="1" smtClean="0">
                <a:latin typeface="Papyrus" pitchFamily="66" charset="0"/>
              </a:rPr>
              <a:t>Maka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akan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tampil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jendela</a:t>
            </a:r>
            <a:r>
              <a:rPr lang="en-US" dirty="0" smtClean="0">
                <a:latin typeface="Papyrus" pitchFamily="66" charset="0"/>
              </a:rPr>
              <a:t> Find and </a:t>
            </a:r>
            <a:r>
              <a:rPr lang="en-US" dirty="0" err="1" smtClean="0">
                <a:latin typeface="Papyrus" pitchFamily="66" charset="0"/>
              </a:rPr>
              <a:t>Replace,seperti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Gambar</a:t>
            </a:r>
            <a:r>
              <a:rPr lang="en-US" dirty="0" smtClean="0">
                <a:latin typeface="Papyrus" pitchFamily="66" charset="0"/>
              </a:rPr>
              <a:t> 2.8.</a:t>
            </a: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Papyrus" pitchFamily="66" charset="0"/>
              </a:rPr>
              <a:t>Gambar</a:t>
            </a:r>
            <a:r>
              <a:rPr lang="en-US" b="1" dirty="0" smtClean="0">
                <a:latin typeface="Papyrus" pitchFamily="66" charset="0"/>
              </a:rPr>
              <a:t> 2.8. </a:t>
            </a:r>
            <a:r>
              <a:rPr lang="en-US" b="1" dirty="0" err="1" smtClean="0">
                <a:latin typeface="Papyrus" pitchFamily="66" charset="0"/>
              </a:rPr>
              <a:t>Jendela</a:t>
            </a:r>
            <a:r>
              <a:rPr lang="en-US" b="1" dirty="0" smtClean="0">
                <a:latin typeface="Papyrus" pitchFamily="66" charset="0"/>
              </a:rPr>
              <a:t> Find and Replace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4. </a:t>
            </a:r>
            <a:r>
              <a:rPr lang="en-US" dirty="0" err="1" smtClean="0">
                <a:latin typeface="Papyrus" pitchFamily="66" charset="0"/>
              </a:rPr>
              <a:t>Pada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kotak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pilihan</a:t>
            </a:r>
            <a:r>
              <a:rPr lang="en-US" dirty="0" smtClean="0">
                <a:latin typeface="Papyrus" pitchFamily="66" charset="0"/>
              </a:rPr>
              <a:t> go to what, </a:t>
            </a:r>
            <a:r>
              <a:rPr lang="en-US" dirty="0" err="1" smtClean="0">
                <a:latin typeface="Papyrus" pitchFamily="66" charset="0"/>
              </a:rPr>
              <a:t>kita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dapat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menentukan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jenis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pemindahan</a:t>
            </a:r>
            <a:r>
              <a:rPr lang="en-US" dirty="0" smtClean="0">
                <a:latin typeface="Papyrus" pitchFamily="66" charset="0"/>
              </a:rPr>
              <a:t> yang</a:t>
            </a:r>
          </a:p>
          <a:p>
            <a:pPr>
              <a:lnSpc>
                <a:spcPct val="150000"/>
              </a:lnSpc>
            </a:pPr>
            <a:r>
              <a:rPr lang="fi-FI" dirty="0" smtClean="0">
                <a:latin typeface="Papyrus" pitchFamily="66" charset="0"/>
              </a:rPr>
              <a:t>diinginkan. Misalkan kita klik Line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5. </a:t>
            </a:r>
            <a:r>
              <a:rPr lang="en-US" dirty="0" err="1" smtClean="0">
                <a:latin typeface="Papyrus" pitchFamily="66" charset="0"/>
              </a:rPr>
              <a:t>Pada</a:t>
            </a: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Papyrus" pitchFamily="66" charset="0"/>
            </a:endParaRPr>
          </a:p>
        </p:txBody>
      </p:sp>
      <p:pic>
        <p:nvPicPr>
          <p:cNvPr id="3" name="Picture 2" descr="C:\Users\hp mini\Documents\Flower-02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5286388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725144"/>
            <a:ext cx="123763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48680"/>
            <a:ext cx="684111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67544" y="3356992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b="1" dirty="0" smtClean="0">
                <a:latin typeface="Papyrus" pitchFamily="66" charset="0"/>
              </a:rPr>
              <a:t>		</a:t>
            </a:r>
            <a:r>
              <a:rPr lang="en-US" b="1" dirty="0" err="1" smtClean="0">
                <a:solidFill>
                  <a:srgbClr val="FF0000"/>
                </a:solidFill>
                <a:latin typeface="Papyrus" pitchFamily="66" charset="0"/>
              </a:rPr>
              <a:t>Gambar</a:t>
            </a:r>
            <a:r>
              <a:rPr lang="en-US" b="1" dirty="0" smtClean="0">
                <a:solidFill>
                  <a:srgbClr val="FF0000"/>
                </a:solidFill>
                <a:latin typeface="Papyrus" pitchFamily="66" charset="0"/>
              </a:rPr>
              <a:t> 2.8. </a:t>
            </a:r>
            <a:r>
              <a:rPr lang="en-US" b="1" dirty="0" err="1" smtClean="0">
                <a:solidFill>
                  <a:srgbClr val="FF0000"/>
                </a:solidFill>
                <a:latin typeface="Papyrus" pitchFamily="66" charset="0"/>
              </a:rPr>
              <a:t>Jendela</a:t>
            </a:r>
            <a:r>
              <a:rPr lang="en-US" b="1" dirty="0" smtClean="0">
                <a:solidFill>
                  <a:srgbClr val="FF0000"/>
                </a:solidFill>
                <a:latin typeface="Papyrus" pitchFamily="66" charset="0"/>
              </a:rPr>
              <a:t> Find and Replace</a:t>
            </a:r>
            <a:endParaRPr lang="id-ID" b="1" dirty="0" smtClean="0">
              <a:solidFill>
                <a:srgbClr val="FF0000"/>
              </a:solidFill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endParaRPr lang="en-US" b="1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4. </a:t>
            </a:r>
            <a:r>
              <a:rPr lang="en-US" dirty="0" err="1" smtClean="0">
                <a:latin typeface="Papyrus" pitchFamily="66" charset="0"/>
              </a:rPr>
              <a:t>Pada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kotak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pilihan</a:t>
            </a:r>
            <a:r>
              <a:rPr lang="en-US" dirty="0" smtClean="0">
                <a:latin typeface="Papyrus" pitchFamily="66" charset="0"/>
              </a:rPr>
              <a:t> go to what, </a:t>
            </a:r>
            <a:r>
              <a:rPr lang="en-US" dirty="0" err="1" smtClean="0">
                <a:latin typeface="Papyrus" pitchFamily="66" charset="0"/>
              </a:rPr>
              <a:t>kita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dapat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menentukan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jenis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pemindahan</a:t>
            </a:r>
            <a:r>
              <a:rPr lang="en-US" dirty="0" smtClean="0">
                <a:latin typeface="Papyrus" pitchFamily="66" charset="0"/>
              </a:rPr>
              <a:t> yang</a:t>
            </a:r>
            <a:r>
              <a:rPr lang="id-ID" dirty="0" smtClean="0">
                <a:latin typeface="Papyrus" pitchFamily="66" charset="0"/>
              </a:rPr>
              <a:t> </a:t>
            </a:r>
            <a:r>
              <a:rPr lang="fi-FI" dirty="0" smtClean="0">
                <a:latin typeface="Papyrus" pitchFamily="66" charset="0"/>
              </a:rPr>
              <a:t>diinginkan. </a:t>
            </a:r>
            <a:r>
              <a:rPr lang="id-ID" dirty="0" smtClean="0">
                <a:latin typeface="Papyrus" pitchFamily="66" charset="0"/>
              </a:rPr>
              <a:t> </a:t>
            </a:r>
            <a:r>
              <a:rPr lang="fi-FI" dirty="0" smtClean="0">
                <a:latin typeface="Papyrus" pitchFamily="66" charset="0"/>
              </a:rPr>
              <a:t>Misalkan kita klik Line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5. </a:t>
            </a:r>
            <a:r>
              <a:rPr lang="en-US" dirty="0" err="1" smtClean="0">
                <a:latin typeface="Papyrus" pitchFamily="66" charset="0"/>
              </a:rPr>
              <a:t>Pada</a:t>
            </a:r>
            <a:r>
              <a:rPr lang="en-US" dirty="0" smtClean="0">
                <a:latin typeface="Papyrus" pitchFamily="66" charset="0"/>
              </a:rPr>
              <a:t> Enter line number </a:t>
            </a:r>
            <a:r>
              <a:rPr lang="en-US" dirty="0" err="1" smtClean="0">
                <a:latin typeface="Papyrus" pitchFamily="66" charset="0"/>
              </a:rPr>
              <a:t>kita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isikan</a:t>
            </a:r>
            <a:r>
              <a:rPr lang="en-US" dirty="0" smtClean="0">
                <a:latin typeface="Papyrus" pitchFamily="66" charset="0"/>
              </a:rPr>
              <a:t> 20, </a:t>
            </a:r>
            <a:r>
              <a:rPr lang="en-US" dirty="0" err="1" smtClean="0">
                <a:latin typeface="Papyrus" pitchFamily="66" charset="0"/>
              </a:rPr>
              <a:t>lalu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klik</a:t>
            </a:r>
            <a:r>
              <a:rPr lang="en-US" dirty="0" smtClean="0">
                <a:latin typeface="Papyrus" pitchFamily="66" charset="0"/>
              </a:rPr>
              <a:t> go to</a:t>
            </a:r>
          </a:p>
          <a:p>
            <a:pPr>
              <a:lnSpc>
                <a:spcPct val="150000"/>
              </a:lnSpc>
            </a:pPr>
            <a:r>
              <a:rPr lang="sv-SE" dirty="0" smtClean="0">
                <a:latin typeface="Papyrus" pitchFamily="66" charset="0"/>
              </a:rPr>
              <a:t>6. Maka insertion point sekarang berada pada baris ke 20.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6" name="Picture 3" descr="C:\Users\hp mini\Documents\Flower-03-jun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5214950"/>
            <a:ext cx="1166816" cy="11668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8892480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Papyrus" pitchFamily="66" charset="0"/>
              </a:rPr>
              <a:t>2.5.3 </a:t>
            </a:r>
            <a:r>
              <a:rPr lang="en-US" sz="2400" b="1" dirty="0" err="1" smtClean="0">
                <a:solidFill>
                  <a:srgbClr val="FFFF00"/>
                </a:solidFill>
                <a:latin typeface="Papyrus" pitchFamily="66" charset="0"/>
              </a:rPr>
              <a:t>Memisahkan</a:t>
            </a:r>
            <a:r>
              <a:rPr lang="en-US" sz="2400" b="1" dirty="0" smtClean="0">
                <a:solidFill>
                  <a:srgbClr val="FFFF00"/>
                </a:solidFill>
                <a:latin typeface="Papyrus" pitchFamily="66" charset="0"/>
              </a:rPr>
              <a:t> &amp; </a:t>
            </a:r>
            <a:r>
              <a:rPr lang="en-US" sz="2400" b="1" dirty="0" err="1" smtClean="0">
                <a:solidFill>
                  <a:srgbClr val="FFFF00"/>
                </a:solidFill>
                <a:latin typeface="Papyrus" pitchFamily="66" charset="0"/>
              </a:rPr>
              <a:t>Menggabungkan</a:t>
            </a:r>
            <a:r>
              <a:rPr lang="en-US" sz="2400" b="1" dirty="0" smtClean="0">
                <a:solidFill>
                  <a:srgbClr val="FFFF00"/>
                </a:solidFill>
                <a:latin typeface="Papyrus" pitchFamily="66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Papyrus" pitchFamily="66" charset="0"/>
              </a:rPr>
              <a:t>Paragraf</a:t>
            </a:r>
            <a:endParaRPr lang="id-ID" sz="2400" b="1" dirty="0" smtClean="0">
              <a:solidFill>
                <a:srgbClr val="FFFF00"/>
              </a:solidFill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endParaRPr lang="en-US" sz="1400" b="1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Papyrus" pitchFamily="66" charset="0"/>
              </a:rPr>
              <a:t>Paragraf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adalah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sekumpulan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kalimat</a:t>
            </a:r>
            <a:r>
              <a:rPr lang="en-US" dirty="0" smtClean="0">
                <a:latin typeface="Papyrus" pitchFamily="66" charset="0"/>
              </a:rPr>
              <a:t> yang </a:t>
            </a:r>
            <a:r>
              <a:rPr lang="en-US" dirty="0" err="1" smtClean="0">
                <a:latin typeface="Papyrus" pitchFamily="66" charset="0"/>
              </a:rPr>
              <a:t>mengandung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makna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tertentu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dan</a:t>
            </a:r>
            <a:r>
              <a:rPr lang="id-ID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tidak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dapat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dipisah-pisahkan</a:t>
            </a:r>
            <a:r>
              <a:rPr lang="en-US" dirty="0" smtClean="0">
                <a:latin typeface="Papyrus" pitchFamily="66" charset="0"/>
              </a:rPr>
              <a:t>. </a:t>
            </a:r>
            <a:r>
              <a:rPr lang="en-US" dirty="0" err="1" smtClean="0">
                <a:latin typeface="Papyrus" pitchFamily="66" charset="0"/>
              </a:rPr>
              <a:t>Jika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mengetik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dengan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mesin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tik</a:t>
            </a:r>
            <a:r>
              <a:rPr lang="en-US" dirty="0" smtClean="0">
                <a:latin typeface="Papyrus" pitchFamily="66" charset="0"/>
              </a:rPr>
              <a:t>, </a:t>
            </a:r>
            <a:r>
              <a:rPr lang="en-US" dirty="0" err="1" smtClean="0">
                <a:latin typeface="Papyrus" pitchFamily="66" charset="0"/>
              </a:rPr>
              <a:t>kita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menekan</a:t>
            </a:r>
            <a:r>
              <a:rPr lang="en-US" dirty="0" smtClean="0">
                <a:latin typeface="Papyrus" pitchFamily="66" charset="0"/>
              </a:rPr>
              <a:t> enter</a:t>
            </a:r>
            <a:r>
              <a:rPr lang="id-ID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untuk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mengakhiri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setiap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barisnya</a:t>
            </a:r>
            <a:r>
              <a:rPr lang="en-US" dirty="0" smtClean="0">
                <a:latin typeface="Papyrus" pitchFamily="66" charset="0"/>
              </a:rPr>
              <a:t>, </a:t>
            </a:r>
            <a:r>
              <a:rPr lang="en-US" dirty="0" err="1" smtClean="0">
                <a:latin typeface="Papyrus" pitchFamily="66" charset="0"/>
              </a:rPr>
              <a:t>tetapi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tidak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begitu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halnya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dalam</a:t>
            </a:r>
            <a:r>
              <a:rPr lang="en-US" dirty="0" smtClean="0">
                <a:latin typeface="Papyrus" pitchFamily="66" charset="0"/>
              </a:rPr>
              <a:t> Word 2000. </a:t>
            </a:r>
            <a:r>
              <a:rPr lang="en-US" dirty="0" err="1" smtClean="0">
                <a:latin typeface="Papyrus" pitchFamily="66" charset="0"/>
              </a:rPr>
              <a:t>Pada</a:t>
            </a:r>
            <a:r>
              <a:rPr lang="id-ID" dirty="0" smtClean="0">
                <a:latin typeface="Papyrus" pitchFamily="66" charset="0"/>
              </a:rPr>
              <a:t> </a:t>
            </a:r>
            <a:r>
              <a:rPr lang="sv-SE" dirty="0" smtClean="0">
                <a:latin typeface="Papyrus" pitchFamily="66" charset="0"/>
              </a:rPr>
              <a:t>Word 2000,</a:t>
            </a:r>
            <a:r>
              <a:rPr lang="id-ID" dirty="0" smtClean="0">
                <a:latin typeface="Papyrus" pitchFamily="66" charset="0"/>
              </a:rPr>
              <a:t> </a:t>
            </a:r>
            <a:r>
              <a:rPr lang="sv-SE" dirty="0" smtClean="0">
                <a:latin typeface="Papyrus" pitchFamily="66" charset="0"/>
              </a:rPr>
              <a:t>penekanan tombol enter hanya dilakukan jika kita ingin berpindah ke</a:t>
            </a:r>
            <a:r>
              <a:rPr lang="id-ID" dirty="0" smtClean="0">
                <a:latin typeface="Papyrus" pitchFamily="66" charset="0"/>
              </a:rPr>
              <a:t> </a:t>
            </a:r>
            <a:r>
              <a:rPr lang="en-US" dirty="0" smtClean="0">
                <a:latin typeface="Papyrus" pitchFamily="66" charset="0"/>
              </a:rPr>
              <a:t>paragraph</a:t>
            </a:r>
            <a:r>
              <a:rPr lang="id-ID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berikutnya</a:t>
            </a:r>
            <a:r>
              <a:rPr lang="en-US" dirty="0" smtClean="0">
                <a:latin typeface="Papyrus" pitchFamily="66" charset="0"/>
              </a:rPr>
              <a:t>. </a:t>
            </a:r>
            <a:r>
              <a:rPr lang="id-ID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Bagaimana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halnya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kalau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kalau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kita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tidak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sengaja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menekan</a:t>
            </a:r>
            <a:r>
              <a:rPr lang="id-ID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tombol</a:t>
            </a:r>
            <a:r>
              <a:rPr lang="en-US" dirty="0" smtClean="0">
                <a:latin typeface="Papyrus" pitchFamily="66" charset="0"/>
              </a:rPr>
              <a:t> enter </a:t>
            </a:r>
            <a:r>
              <a:rPr lang="en-US" dirty="0" err="1" smtClean="0">
                <a:latin typeface="Papyrus" pitchFamily="66" charset="0"/>
              </a:rPr>
              <a:t>padahal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belum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ingin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pindah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ke</a:t>
            </a:r>
            <a:r>
              <a:rPr lang="en-US" dirty="0" smtClean="0">
                <a:latin typeface="Papyrus" pitchFamily="66" charset="0"/>
              </a:rPr>
              <a:t> paragraph </a:t>
            </a:r>
            <a:r>
              <a:rPr lang="en-US" dirty="0" err="1" smtClean="0">
                <a:latin typeface="Papyrus" pitchFamily="66" charset="0"/>
              </a:rPr>
              <a:t>berikutnya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atau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kita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ingin</a:t>
            </a:r>
            <a:r>
              <a:rPr lang="id-ID" dirty="0" smtClean="0">
                <a:latin typeface="Papyrus" pitchFamily="66" charset="0"/>
              </a:rPr>
              <a:t> </a:t>
            </a:r>
            <a:r>
              <a:rPr lang="fi-FI" dirty="0" smtClean="0">
                <a:latin typeface="Papyrus" pitchFamily="66" charset="0"/>
              </a:rPr>
              <a:t>misahkan satu paragraph menjadi dua.</a:t>
            </a:r>
            <a:r>
              <a:rPr lang="id-ID" dirty="0" smtClean="0">
                <a:latin typeface="Papyrus" pitchFamily="66" charset="0"/>
              </a:rPr>
              <a:t> 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err="1" smtClean="0">
                <a:latin typeface="Papyrus" pitchFamily="66" charset="0"/>
              </a:rPr>
              <a:t>Memisahkan</a:t>
            </a:r>
            <a:r>
              <a:rPr lang="en-US" dirty="0" smtClean="0">
                <a:latin typeface="Papyrus" pitchFamily="66" charset="0"/>
              </a:rPr>
              <a:t> paragraph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Papyrus" pitchFamily="66" charset="0"/>
              </a:rPr>
              <a:t>Letakkan</a:t>
            </a:r>
            <a:r>
              <a:rPr lang="en-US" dirty="0" smtClean="0">
                <a:latin typeface="Papyrus" pitchFamily="66" charset="0"/>
              </a:rPr>
              <a:t> insertion point </a:t>
            </a:r>
            <a:r>
              <a:rPr lang="en-US" dirty="0" err="1" smtClean="0">
                <a:latin typeface="Papyrus" pitchFamily="66" charset="0"/>
              </a:rPr>
              <a:t>pada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kalimat</a:t>
            </a:r>
            <a:r>
              <a:rPr lang="en-US" dirty="0" smtClean="0">
                <a:latin typeface="Papyrus" pitchFamily="66" charset="0"/>
              </a:rPr>
              <a:t> yang </a:t>
            </a:r>
            <a:r>
              <a:rPr lang="en-US" dirty="0" err="1" smtClean="0">
                <a:latin typeface="Papyrus" pitchFamily="66" charset="0"/>
              </a:rPr>
              <a:t>akan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dipisahkan</a:t>
            </a:r>
            <a:r>
              <a:rPr lang="en-US" dirty="0" smtClean="0">
                <a:latin typeface="Papyrus" pitchFamily="66" charset="0"/>
              </a:rPr>
              <a:t>, </a:t>
            </a:r>
            <a:r>
              <a:rPr lang="en-US" dirty="0" err="1" smtClean="0">
                <a:latin typeface="Papyrus" pitchFamily="66" charset="0"/>
              </a:rPr>
              <a:t>lalu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tekanlah</a:t>
            </a: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Papyrus" pitchFamily="66" charset="0"/>
              </a:rPr>
              <a:t>tombol</a:t>
            </a:r>
            <a:r>
              <a:rPr lang="en-US" dirty="0" smtClean="0">
                <a:latin typeface="Papyrus" pitchFamily="66" charset="0"/>
              </a:rPr>
              <a:t> enter.</a:t>
            </a:r>
          </a:p>
          <a:p>
            <a:pPr>
              <a:lnSpc>
                <a:spcPct val="150000"/>
              </a:lnSpc>
            </a:pPr>
            <a:endParaRPr lang="en-US" dirty="0">
              <a:latin typeface="Papyrus" pitchFamily="66" charset="0"/>
            </a:endParaRPr>
          </a:p>
        </p:txBody>
      </p:sp>
      <p:pic>
        <p:nvPicPr>
          <p:cNvPr id="4" name="Picture 2" descr="C:\Users\hp mini\Documents\Flower-04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1931" y="5072074"/>
            <a:ext cx="1119193" cy="11191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268760"/>
            <a:ext cx="493255" cy="4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23528" y="395079"/>
            <a:ext cx="871296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err="1" smtClean="0">
                <a:latin typeface="Papyrus" pitchFamily="66" charset="0"/>
              </a:rPr>
              <a:t>Menggabungkan</a:t>
            </a:r>
            <a:r>
              <a:rPr lang="en-US" dirty="0" smtClean="0">
                <a:latin typeface="Papyrus" pitchFamily="66" charset="0"/>
              </a:rPr>
              <a:t> paragraph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Papyrus" pitchFamily="66" charset="0"/>
              </a:rPr>
              <a:t>Menggabungkan</a:t>
            </a:r>
            <a:r>
              <a:rPr lang="en-US" dirty="0" smtClean="0">
                <a:latin typeface="Papyrus" pitchFamily="66" charset="0"/>
              </a:rPr>
              <a:t> paragraph </a:t>
            </a:r>
            <a:r>
              <a:rPr lang="en-US" dirty="0" err="1" smtClean="0">
                <a:latin typeface="Papyrus" pitchFamily="66" charset="0"/>
              </a:rPr>
              <a:t>dapat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dilakukan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dengan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menghapus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lambang</a:t>
            </a:r>
            <a:r>
              <a:rPr lang="en-US" dirty="0" smtClean="0">
                <a:latin typeface="Papyrus" pitchFamily="66" charset="0"/>
              </a:rPr>
              <a:t> enter</a:t>
            </a:r>
            <a:r>
              <a:rPr lang="id-ID" dirty="0" smtClean="0">
                <a:latin typeface="Papyrus" pitchFamily="66" charset="0"/>
              </a:rPr>
              <a:t> </a:t>
            </a:r>
            <a:r>
              <a:rPr lang="en-US" dirty="0" smtClean="0">
                <a:latin typeface="Papyrus" pitchFamily="66" charset="0"/>
              </a:rPr>
              <a:t>yang </a:t>
            </a:r>
            <a:r>
              <a:rPr lang="en-US" dirty="0" err="1" smtClean="0">
                <a:latin typeface="Papyrus" pitchFamily="66" charset="0"/>
              </a:rPr>
              <a:t>terdapat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pada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akhir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suatu</a:t>
            </a:r>
            <a:r>
              <a:rPr lang="en-US" dirty="0" smtClean="0">
                <a:latin typeface="Papyrus" pitchFamily="66" charset="0"/>
              </a:rPr>
              <a:t> paragraph. </a:t>
            </a:r>
            <a:r>
              <a:rPr lang="en-US" dirty="0" err="1" smtClean="0">
                <a:latin typeface="Papyrus" pitchFamily="66" charset="0"/>
              </a:rPr>
              <a:t>Untuk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memunculkan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lambang</a:t>
            </a:r>
            <a:r>
              <a:rPr lang="id-ID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ini</a:t>
            </a:r>
            <a:r>
              <a:rPr lang="en-US" dirty="0" smtClean="0">
                <a:latin typeface="Papyrus" pitchFamily="66" charset="0"/>
              </a:rPr>
              <a:t> </a:t>
            </a:r>
            <a:endParaRPr lang="id-ID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Papyrus" pitchFamily="66" charset="0"/>
              </a:rPr>
              <a:t>pada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layar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kerja</a:t>
            </a:r>
            <a:r>
              <a:rPr lang="en-US" dirty="0" smtClean="0">
                <a:latin typeface="Papyrus" pitchFamily="66" charset="0"/>
              </a:rPr>
              <a:t>, </a:t>
            </a:r>
            <a:r>
              <a:rPr lang="en-US" dirty="0" err="1" smtClean="0">
                <a:latin typeface="Papyrus" pitchFamily="66" charset="0"/>
              </a:rPr>
              <a:t>kliklah</a:t>
            </a:r>
            <a:r>
              <a:rPr lang="en-US" dirty="0" smtClean="0">
                <a:latin typeface="Papyrus" pitchFamily="66" charset="0"/>
              </a:rPr>
              <a:t> icon </a:t>
            </a:r>
            <a:r>
              <a:rPr lang="en-US" dirty="0" err="1" smtClean="0">
                <a:latin typeface="Papyrus" pitchFamily="66" charset="0"/>
              </a:rPr>
              <a:t>tersebut</a:t>
            </a:r>
            <a:r>
              <a:rPr lang="en-US" dirty="0" smtClean="0">
                <a:latin typeface="Papyrus" pitchFamily="66" charset="0"/>
              </a:rPr>
              <a:t> yang </a:t>
            </a:r>
            <a:r>
              <a:rPr lang="en-US" dirty="0" err="1" smtClean="0">
                <a:latin typeface="Papyrus" pitchFamily="66" charset="0"/>
              </a:rPr>
              <a:t>terdapat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pada</a:t>
            </a:r>
            <a:r>
              <a:rPr lang="en-US" dirty="0" smtClean="0">
                <a:latin typeface="Papyrus" pitchFamily="66" charset="0"/>
              </a:rPr>
              <a:t> toolbar </a:t>
            </a:r>
            <a:r>
              <a:rPr lang="en-US" dirty="0" err="1" smtClean="0">
                <a:latin typeface="Papyrus" pitchFamily="66" charset="0"/>
              </a:rPr>
              <a:t>standar</a:t>
            </a:r>
            <a:r>
              <a:rPr lang="en-US" dirty="0" smtClean="0">
                <a:latin typeface="Papyrus" pitchFamily="66" charset="0"/>
              </a:rPr>
              <a:t>.</a:t>
            </a:r>
            <a:r>
              <a:rPr lang="id-ID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Perhatikan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Gambar</a:t>
            </a:r>
            <a:r>
              <a:rPr lang="en-US" dirty="0" smtClean="0">
                <a:latin typeface="Papyrus" pitchFamily="66" charset="0"/>
              </a:rPr>
              <a:t> 2.9.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636912"/>
            <a:ext cx="525487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674719" y="5517232"/>
            <a:ext cx="4057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Papyrus" pitchFamily="66" charset="0"/>
              </a:rPr>
              <a:t>Gambar</a:t>
            </a:r>
            <a:r>
              <a:rPr lang="en-US" b="1" dirty="0" smtClean="0">
                <a:solidFill>
                  <a:srgbClr val="FF0000"/>
                </a:solidFill>
                <a:latin typeface="Papyrus" pitchFamily="66" charset="0"/>
              </a:rPr>
              <a:t> 2.9. </a:t>
            </a:r>
            <a:r>
              <a:rPr lang="en-US" b="1" dirty="0" err="1" smtClean="0">
                <a:solidFill>
                  <a:srgbClr val="FF0000"/>
                </a:solidFill>
                <a:latin typeface="Papyrus" pitchFamily="66" charset="0"/>
              </a:rPr>
              <a:t>Menggabungkan</a:t>
            </a:r>
            <a:r>
              <a:rPr lang="en-US" b="1" dirty="0" smtClean="0">
                <a:solidFill>
                  <a:srgbClr val="FF0000"/>
                </a:solidFill>
                <a:latin typeface="Papyrus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Papyrus" pitchFamily="66" charset="0"/>
              </a:rPr>
              <a:t>Paragraf</a:t>
            </a:r>
            <a:endParaRPr lang="en-US" dirty="0">
              <a:solidFill>
                <a:srgbClr val="FF0000"/>
              </a:solidFill>
              <a:latin typeface="Papyrus" pitchFamily="66" charset="0"/>
            </a:endParaRPr>
          </a:p>
        </p:txBody>
      </p:sp>
      <p:pic>
        <p:nvPicPr>
          <p:cNvPr id="7" name="Picture 6" descr="C:\Users\hp mini\Documents\Flower-02-jun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48" y="5286388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14290"/>
            <a:ext cx="857256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accent3"/>
                </a:solidFill>
                <a:latin typeface="Papyrus" pitchFamily="66" charset="0"/>
              </a:rPr>
              <a:t>2.5.3.1 </a:t>
            </a:r>
            <a:r>
              <a:rPr lang="en-US" sz="3200" b="1" dirty="0" err="1" smtClean="0">
                <a:solidFill>
                  <a:schemeClr val="accent3"/>
                </a:solidFill>
                <a:latin typeface="Papyrus" pitchFamily="66" charset="0"/>
              </a:rPr>
              <a:t>Menandai</a:t>
            </a:r>
            <a:r>
              <a:rPr lang="en-US" sz="3200" b="1" dirty="0" smtClean="0">
                <a:solidFill>
                  <a:schemeClr val="accent3"/>
                </a:solidFill>
                <a:latin typeface="Papyrus" pitchFamily="66" charset="0"/>
              </a:rPr>
              <a:t> </a:t>
            </a:r>
            <a:r>
              <a:rPr lang="en-US" sz="3200" b="1" dirty="0" err="1" smtClean="0">
                <a:solidFill>
                  <a:schemeClr val="accent3"/>
                </a:solidFill>
                <a:latin typeface="Papyrus" pitchFamily="66" charset="0"/>
              </a:rPr>
              <a:t>Teks</a:t>
            </a:r>
            <a:r>
              <a:rPr lang="en-US" sz="3200" b="1" dirty="0" smtClean="0">
                <a:solidFill>
                  <a:schemeClr val="accent3"/>
                </a:solidFill>
                <a:latin typeface="Papyrus" pitchFamily="66" charset="0"/>
              </a:rPr>
              <a:t> (</a:t>
            </a:r>
            <a:r>
              <a:rPr lang="en-US" sz="3200" b="1" dirty="0" err="1" smtClean="0">
                <a:solidFill>
                  <a:schemeClr val="accent3"/>
                </a:solidFill>
                <a:latin typeface="Papyrus" pitchFamily="66" charset="0"/>
              </a:rPr>
              <a:t>blok</a:t>
            </a:r>
            <a:r>
              <a:rPr lang="en-US" sz="3200" b="1" dirty="0" smtClean="0">
                <a:solidFill>
                  <a:schemeClr val="accent3"/>
                </a:solidFill>
                <a:latin typeface="Papyrus" pitchFamily="66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sz="1400" b="1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Papyrus" pitchFamily="66" charset="0"/>
              </a:rPr>
              <a:t>Jika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kita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ingin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mengcopy</a:t>
            </a:r>
            <a:r>
              <a:rPr lang="en-US" dirty="0" smtClean="0">
                <a:latin typeface="Papyrus" pitchFamily="66" charset="0"/>
              </a:rPr>
              <a:t>, </a:t>
            </a:r>
            <a:r>
              <a:rPr lang="en-US" dirty="0" err="1" smtClean="0">
                <a:latin typeface="Papyrus" pitchFamily="66" charset="0"/>
              </a:rPr>
              <a:t>memindahkan</a:t>
            </a:r>
            <a:r>
              <a:rPr lang="en-US" dirty="0" smtClean="0">
                <a:latin typeface="Papyrus" pitchFamily="66" charset="0"/>
              </a:rPr>
              <a:t>, </a:t>
            </a:r>
            <a:r>
              <a:rPr lang="en-US" dirty="0" err="1" smtClean="0">
                <a:latin typeface="Papyrus" pitchFamily="66" charset="0"/>
              </a:rPr>
              <a:t>atau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menghapus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sekelompok</a:t>
            </a: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Papyrus" pitchFamily="66" charset="0"/>
              </a:rPr>
              <a:t>kalimat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maka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kita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sebaiknya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menandai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teks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tersebut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terlebih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dahulu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dengan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tujuan</a:t>
            </a: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Papyrus" pitchFamily="66" charset="0"/>
              </a:rPr>
              <a:t>untuk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mempercepat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proses</a:t>
            </a:r>
            <a:r>
              <a:rPr lang="en-US" dirty="0" smtClean="0">
                <a:latin typeface="Papyrus" pitchFamily="66" charset="0"/>
              </a:rPr>
              <a:t>. </a:t>
            </a:r>
            <a:r>
              <a:rPr lang="en-US" dirty="0" err="1" smtClean="0">
                <a:latin typeface="Papyrus" pitchFamily="66" charset="0"/>
              </a:rPr>
              <a:t>Menandai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teks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berarti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kita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mem-blok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suatu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teks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sehingga</a:t>
            </a: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Papyrus" pitchFamily="66" charset="0"/>
              </a:rPr>
              <a:t>warnanya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berbeda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dengan</a:t>
            </a:r>
            <a:r>
              <a:rPr lang="en-US" dirty="0" smtClean="0">
                <a:latin typeface="Papyrus" pitchFamily="66" charset="0"/>
              </a:rPr>
              <a:t> yang lain. </a:t>
            </a:r>
            <a:endParaRPr lang="en-US" dirty="0">
              <a:latin typeface="Papyrus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7158" y="3071810"/>
            <a:ext cx="4929222" cy="3266665"/>
            <a:chOff x="357158" y="3071810"/>
            <a:chExt cx="4929222" cy="326666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3071810"/>
              <a:ext cx="4905375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58" y="3714752"/>
              <a:ext cx="4929222" cy="2623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Rectangle 5"/>
          <p:cNvSpPr/>
          <p:nvPr/>
        </p:nvSpPr>
        <p:spPr>
          <a:xfrm>
            <a:off x="5500694" y="4286256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Papyrus" pitchFamily="66" charset="0"/>
              </a:rPr>
              <a:t>Tabel</a:t>
            </a:r>
            <a:r>
              <a:rPr lang="en-US" b="1" dirty="0" smtClean="0">
                <a:solidFill>
                  <a:srgbClr val="FF0000"/>
                </a:solidFill>
                <a:latin typeface="Papyrus" pitchFamily="66" charset="0"/>
              </a:rPr>
              <a:t> 2.2. </a:t>
            </a:r>
            <a:r>
              <a:rPr lang="en-US" b="1" dirty="0" err="1" smtClean="0">
                <a:solidFill>
                  <a:srgbClr val="FF0000"/>
                </a:solidFill>
                <a:latin typeface="Papyrus" pitchFamily="66" charset="0"/>
              </a:rPr>
              <a:t>Menandai</a:t>
            </a:r>
            <a:r>
              <a:rPr lang="en-US" b="1" dirty="0" smtClean="0">
                <a:solidFill>
                  <a:srgbClr val="FF0000"/>
                </a:solidFill>
                <a:latin typeface="Papyrus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Papyrus" pitchFamily="66" charset="0"/>
              </a:rPr>
              <a:t>Teks</a:t>
            </a:r>
            <a:endParaRPr lang="en-US" dirty="0">
              <a:solidFill>
                <a:srgbClr val="FF0000"/>
              </a:solidFill>
              <a:latin typeface="Papyrus" pitchFamily="66" charset="0"/>
            </a:endParaRPr>
          </a:p>
        </p:txBody>
      </p:sp>
      <p:pic>
        <p:nvPicPr>
          <p:cNvPr id="7" name="Picture 3" descr="C:\Users\hp mini\Documents\Flower-03-jun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5214950"/>
            <a:ext cx="1166816" cy="11668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857232"/>
            <a:ext cx="6408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latin typeface="Papyrus" pitchFamily="66" charset="0"/>
              </a:rPr>
              <a:t>Nama 	: Gita Nuralika Maryam</a:t>
            </a:r>
          </a:p>
          <a:p>
            <a:r>
              <a:rPr lang="id-ID" sz="2800" b="1" dirty="0" smtClean="0">
                <a:latin typeface="Papyrus" pitchFamily="66" charset="0"/>
              </a:rPr>
              <a:t>NIM		: 0901125080</a:t>
            </a:r>
          </a:p>
          <a:p>
            <a:r>
              <a:rPr lang="id-ID" sz="2800" b="1" dirty="0" smtClean="0">
                <a:latin typeface="Papyrus" pitchFamily="66" charset="0"/>
              </a:rPr>
              <a:t>Kelas		: 3H</a:t>
            </a:r>
          </a:p>
          <a:p>
            <a:r>
              <a:rPr lang="id-ID" sz="2800" b="1" dirty="0" smtClean="0">
                <a:latin typeface="Papyrus" pitchFamily="66" charset="0"/>
              </a:rPr>
              <a:t>Prodi		: Pendidikan Matematika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4612" y="5286388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400" b="1" dirty="0" smtClean="0">
                <a:latin typeface="Papyrus" pitchFamily="66" charset="0"/>
              </a:rPr>
              <a:t>-Pengantar Komputer -</a:t>
            </a:r>
            <a:endParaRPr lang="id-ID" sz="4400" b="1" dirty="0">
              <a:latin typeface="Papyrus" pitchFamily="66" charset="0"/>
            </a:endParaRPr>
          </a:p>
        </p:txBody>
      </p:sp>
      <p:pic>
        <p:nvPicPr>
          <p:cNvPr id="1026" name="Picture 2" descr="C:\Users\hp mini\Documents\Felix-01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4383" y="3000372"/>
            <a:ext cx="4383897" cy="1809756"/>
          </a:xfrm>
          <a:prstGeom prst="rect">
            <a:avLst/>
          </a:prstGeom>
          <a:noFill/>
        </p:spPr>
      </p:pic>
      <p:pic>
        <p:nvPicPr>
          <p:cNvPr id="6" name="Picture 2" descr="C:\Users\hp mini\Documents\Felix-01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85720" y="2976566"/>
            <a:ext cx="4500594" cy="18097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2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2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285729"/>
            <a:ext cx="850112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2. </a:t>
            </a:r>
            <a:r>
              <a:rPr lang="en-US" dirty="0" err="1" smtClean="0">
                <a:latin typeface="Papyrus" pitchFamily="66" charset="0"/>
              </a:rPr>
              <a:t>Menggunakan</a:t>
            </a:r>
            <a:r>
              <a:rPr lang="en-US" dirty="0" smtClean="0">
                <a:latin typeface="Papyrus" pitchFamily="66" charset="0"/>
              </a:rPr>
              <a:t> Mouse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Papyrus" pitchFamily="66" charset="0"/>
              </a:rPr>
              <a:t>		</a:t>
            </a:r>
            <a:r>
              <a:rPr lang="en-US" b="1" dirty="0" err="1" smtClean="0">
                <a:solidFill>
                  <a:srgbClr val="FF0000"/>
                </a:solidFill>
                <a:latin typeface="Papyrus" pitchFamily="66" charset="0"/>
              </a:rPr>
              <a:t>Tabel</a:t>
            </a:r>
            <a:r>
              <a:rPr lang="en-US" b="1" dirty="0" smtClean="0">
                <a:solidFill>
                  <a:srgbClr val="FF0000"/>
                </a:solidFill>
                <a:latin typeface="Papyrus" pitchFamily="66" charset="0"/>
              </a:rPr>
              <a:t> 2.3. </a:t>
            </a:r>
            <a:r>
              <a:rPr lang="en-US" b="1" dirty="0" err="1" smtClean="0">
                <a:solidFill>
                  <a:srgbClr val="FF0000"/>
                </a:solidFill>
                <a:latin typeface="Papyrus" pitchFamily="66" charset="0"/>
              </a:rPr>
              <a:t>Menggunakan</a:t>
            </a:r>
            <a:r>
              <a:rPr lang="en-US" b="1" dirty="0" smtClean="0">
                <a:solidFill>
                  <a:srgbClr val="FF0000"/>
                </a:solidFill>
                <a:latin typeface="Papyrus" pitchFamily="66" charset="0"/>
              </a:rPr>
              <a:t> Mouse</a:t>
            </a:r>
          </a:p>
          <a:p>
            <a:pPr>
              <a:lnSpc>
                <a:spcPct val="150000"/>
              </a:lnSpc>
            </a:pPr>
            <a:endParaRPr lang="en-US" b="1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Papyrus" pitchFamily="66" charset="0"/>
              </a:rPr>
              <a:t>Catatan</a:t>
            </a:r>
            <a:r>
              <a:rPr lang="en-US" b="1" dirty="0" smtClean="0">
                <a:latin typeface="Papyrus" pitchFamily="66" charset="0"/>
              </a:rPr>
              <a:t> : Selection bar </a:t>
            </a:r>
            <a:r>
              <a:rPr lang="en-US" b="1" dirty="0" err="1" smtClean="0">
                <a:latin typeface="Papyrus" pitchFamily="66" charset="0"/>
              </a:rPr>
              <a:t>adalah</a:t>
            </a:r>
            <a:r>
              <a:rPr lang="en-US" b="1" dirty="0" smtClean="0">
                <a:latin typeface="Papyrus" pitchFamily="66" charset="0"/>
              </a:rPr>
              <a:t> </a:t>
            </a:r>
            <a:r>
              <a:rPr lang="en-US" b="1" dirty="0" err="1" smtClean="0">
                <a:latin typeface="Papyrus" pitchFamily="66" charset="0"/>
              </a:rPr>
              <a:t>bagian</a:t>
            </a:r>
            <a:r>
              <a:rPr lang="en-US" b="1" dirty="0" smtClean="0">
                <a:latin typeface="Papyrus" pitchFamily="66" charset="0"/>
              </a:rPr>
              <a:t> yang </a:t>
            </a:r>
            <a:r>
              <a:rPr lang="en-US" b="1" dirty="0" err="1" smtClean="0">
                <a:latin typeface="Papyrus" pitchFamily="66" charset="0"/>
              </a:rPr>
              <a:t>terletak</a:t>
            </a:r>
            <a:r>
              <a:rPr lang="en-US" b="1" dirty="0" smtClean="0">
                <a:latin typeface="Papyrus" pitchFamily="66" charset="0"/>
              </a:rPr>
              <a:t> </a:t>
            </a:r>
            <a:r>
              <a:rPr lang="en-US" b="1" dirty="0" err="1" smtClean="0">
                <a:latin typeface="Papyrus" pitchFamily="66" charset="0"/>
              </a:rPr>
              <a:t>di</a:t>
            </a:r>
            <a:r>
              <a:rPr lang="en-US" b="1" dirty="0" smtClean="0">
                <a:latin typeface="Papyrus" pitchFamily="66" charset="0"/>
              </a:rPr>
              <a:t> </a:t>
            </a:r>
            <a:r>
              <a:rPr lang="en-US" b="1" dirty="0" err="1" smtClean="0">
                <a:latin typeface="Papyrus" pitchFamily="66" charset="0"/>
              </a:rPr>
              <a:t>sebelah</a:t>
            </a:r>
            <a:r>
              <a:rPr lang="en-US" b="1" dirty="0" smtClean="0">
                <a:latin typeface="Papyrus" pitchFamily="66" charset="0"/>
              </a:rPr>
              <a:t> </a:t>
            </a:r>
            <a:r>
              <a:rPr lang="en-US" b="1" dirty="0" err="1" smtClean="0">
                <a:latin typeface="Papyrus" pitchFamily="66" charset="0"/>
              </a:rPr>
              <a:t>kiri</a:t>
            </a:r>
            <a:r>
              <a:rPr lang="en-US" b="1" dirty="0" smtClean="0">
                <a:latin typeface="Papyrus" pitchFamily="66" charset="0"/>
              </a:rPr>
              <a:t> margin </a:t>
            </a:r>
            <a:r>
              <a:rPr lang="en-US" b="1" dirty="0" err="1" smtClean="0">
                <a:latin typeface="Papyrus" pitchFamily="66" charset="0"/>
              </a:rPr>
              <a:t>kiri</a:t>
            </a:r>
            <a:r>
              <a:rPr lang="en-US" b="1" dirty="0" smtClean="0">
                <a:latin typeface="Papyru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Papyrus" pitchFamily="66" charset="0"/>
              </a:rPr>
              <a:t>Untuk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membatalkan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penandaan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suatu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teks</a:t>
            </a:r>
            <a:r>
              <a:rPr lang="en-US" dirty="0" smtClean="0">
                <a:latin typeface="Papyrus" pitchFamily="66" charset="0"/>
              </a:rPr>
              <a:t>, </a:t>
            </a:r>
            <a:r>
              <a:rPr lang="en-US" dirty="0" err="1" smtClean="0">
                <a:latin typeface="Papyrus" pitchFamily="66" charset="0"/>
              </a:rPr>
              <a:t>kliklah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disembarang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tempat</a:t>
            </a:r>
            <a:r>
              <a:rPr lang="en-US" dirty="0" smtClean="0">
                <a:latin typeface="Papyru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b="1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Papyru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142984"/>
            <a:ext cx="692948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hp mini\Documents\Flower-04-jun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4839" y="5310203"/>
            <a:ext cx="1119193" cy="1119193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357166"/>
            <a:ext cx="8715404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B0F0"/>
                </a:solidFill>
                <a:latin typeface="Papyrus" pitchFamily="66" charset="0"/>
              </a:rPr>
              <a:t>2.5.3.2 </a:t>
            </a:r>
            <a:r>
              <a:rPr lang="en-US" sz="2400" b="1" dirty="0" err="1" smtClean="0">
                <a:solidFill>
                  <a:srgbClr val="00B0F0"/>
                </a:solidFill>
                <a:latin typeface="Papyrus" pitchFamily="66" charset="0"/>
              </a:rPr>
              <a:t>Meng</a:t>
            </a:r>
            <a:r>
              <a:rPr lang="en-US" sz="2400" b="1" dirty="0" smtClean="0">
                <a:solidFill>
                  <a:srgbClr val="00B0F0"/>
                </a:solidFill>
                <a:latin typeface="Papyrus" pitchFamily="66" charset="0"/>
              </a:rPr>
              <a:t>-copy, </a:t>
            </a:r>
            <a:r>
              <a:rPr lang="en-US" sz="2400" b="1" dirty="0" err="1" smtClean="0">
                <a:solidFill>
                  <a:srgbClr val="00B0F0"/>
                </a:solidFill>
                <a:latin typeface="Papyrus" pitchFamily="66" charset="0"/>
              </a:rPr>
              <a:t>Menghapus</a:t>
            </a:r>
            <a:r>
              <a:rPr lang="en-US" sz="2400" b="1" dirty="0" smtClean="0">
                <a:solidFill>
                  <a:srgbClr val="00B0F0"/>
                </a:solidFill>
                <a:latin typeface="Papyrus" pitchFamily="66" charset="0"/>
              </a:rPr>
              <a:t> &amp; </a:t>
            </a:r>
            <a:r>
              <a:rPr lang="en-US" sz="2400" b="1" dirty="0" err="1" smtClean="0">
                <a:solidFill>
                  <a:srgbClr val="00B0F0"/>
                </a:solidFill>
                <a:latin typeface="Papyrus" pitchFamily="66" charset="0"/>
              </a:rPr>
              <a:t>Memindahkan</a:t>
            </a:r>
            <a:r>
              <a:rPr lang="en-US" sz="2400" b="1" dirty="0" smtClean="0">
                <a:solidFill>
                  <a:srgbClr val="00B0F0"/>
                </a:solidFill>
                <a:latin typeface="Papyrus" pitchFamily="66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Papyrus" pitchFamily="66" charset="0"/>
              </a:rPr>
              <a:t>Teks</a:t>
            </a:r>
            <a:endParaRPr lang="en-US" sz="2400" b="1" dirty="0" smtClean="0">
              <a:solidFill>
                <a:srgbClr val="00B0F0"/>
              </a:solidFill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endParaRPr lang="en-US" sz="1200" b="1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1. </a:t>
            </a:r>
            <a:r>
              <a:rPr lang="en-US" dirty="0" err="1" smtClean="0">
                <a:latin typeface="Papyrus" pitchFamily="66" charset="0"/>
              </a:rPr>
              <a:t>Meng</a:t>
            </a:r>
            <a:r>
              <a:rPr lang="en-US" dirty="0" smtClean="0">
                <a:latin typeface="Papyrus" pitchFamily="66" charset="0"/>
              </a:rPr>
              <a:t>-copy </a:t>
            </a:r>
            <a:r>
              <a:rPr lang="en-US" dirty="0" err="1" smtClean="0">
                <a:latin typeface="Papyrus" pitchFamily="66" charset="0"/>
              </a:rPr>
              <a:t>Teks</a:t>
            </a:r>
            <a:r>
              <a:rPr lang="en-US" dirty="0" smtClean="0">
                <a:latin typeface="Papyrus" pitchFamily="66" charset="0"/>
              </a:rPr>
              <a:t>. </a:t>
            </a:r>
            <a:r>
              <a:rPr lang="en-US" dirty="0" err="1" smtClean="0">
                <a:latin typeface="Papyrus" pitchFamily="66" charset="0"/>
              </a:rPr>
              <a:t>Untuk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meng</a:t>
            </a:r>
            <a:r>
              <a:rPr lang="en-US" dirty="0" smtClean="0">
                <a:latin typeface="Papyrus" pitchFamily="66" charset="0"/>
              </a:rPr>
              <a:t>-copy </a:t>
            </a:r>
            <a:r>
              <a:rPr lang="en-US" dirty="0" err="1" smtClean="0">
                <a:latin typeface="Papyrus" pitchFamily="66" charset="0"/>
              </a:rPr>
              <a:t>suatu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teks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dapat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dilakukan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dengan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cara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sbb</a:t>
            </a:r>
            <a:r>
              <a:rPr lang="en-US" dirty="0" smtClean="0">
                <a:latin typeface="Papyrus" pitchFamily="66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• </a:t>
            </a:r>
            <a:r>
              <a:rPr lang="en-US" dirty="0" err="1" smtClean="0">
                <a:latin typeface="Papyrus" pitchFamily="66" charset="0"/>
              </a:rPr>
              <a:t>Tandailah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teks</a:t>
            </a:r>
            <a:r>
              <a:rPr lang="en-US" dirty="0" smtClean="0">
                <a:latin typeface="Papyrus" pitchFamily="66" charset="0"/>
              </a:rPr>
              <a:t> yang </a:t>
            </a:r>
            <a:r>
              <a:rPr lang="en-US" dirty="0" err="1" smtClean="0">
                <a:latin typeface="Papyrus" pitchFamily="66" charset="0"/>
              </a:rPr>
              <a:t>akan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dicopy</a:t>
            </a: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• </a:t>
            </a:r>
            <a:r>
              <a:rPr lang="en-US" dirty="0" err="1" smtClean="0">
                <a:latin typeface="Papyrus" pitchFamily="66" charset="0"/>
              </a:rPr>
              <a:t>Klik</a:t>
            </a:r>
            <a:r>
              <a:rPr lang="en-US" dirty="0" smtClean="0">
                <a:latin typeface="Papyrus" pitchFamily="66" charset="0"/>
              </a:rPr>
              <a:t> menu Edit </a:t>
            </a:r>
            <a:r>
              <a:rPr lang="en-US" dirty="0" err="1" smtClean="0">
                <a:latin typeface="Papyrus" pitchFamily="66" charset="0"/>
              </a:rPr>
              <a:t>lalu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klik</a:t>
            </a:r>
            <a:r>
              <a:rPr lang="en-US" dirty="0" smtClean="0">
                <a:latin typeface="Papyrus" pitchFamily="66" charset="0"/>
              </a:rPr>
              <a:t> Copy (</a:t>
            </a:r>
            <a:r>
              <a:rPr lang="en-US" dirty="0" err="1" smtClean="0">
                <a:latin typeface="Papyrus" pitchFamily="66" charset="0"/>
              </a:rPr>
              <a:t>atau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klik</a:t>
            </a:r>
            <a:r>
              <a:rPr lang="en-US" dirty="0" smtClean="0">
                <a:latin typeface="Papyrus" pitchFamily="66" charset="0"/>
              </a:rPr>
              <a:t> icon copy)</a:t>
            </a:r>
          </a:p>
          <a:p>
            <a:pPr>
              <a:lnSpc>
                <a:spcPct val="150000"/>
              </a:lnSpc>
            </a:pPr>
            <a:r>
              <a:rPr lang="fi-FI" dirty="0" smtClean="0">
                <a:latin typeface="Papyrus" pitchFamily="66" charset="0"/>
              </a:rPr>
              <a:t>• Pindahkan insertion point ke lokasi pengcopian.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• </a:t>
            </a:r>
            <a:r>
              <a:rPr lang="en-US" dirty="0" err="1" smtClean="0">
                <a:latin typeface="Papyrus" pitchFamily="66" charset="0"/>
              </a:rPr>
              <a:t>Klik</a:t>
            </a:r>
            <a:r>
              <a:rPr lang="en-US" dirty="0" smtClean="0">
                <a:latin typeface="Papyrus" pitchFamily="66" charset="0"/>
              </a:rPr>
              <a:t> menu Edit </a:t>
            </a:r>
            <a:r>
              <a:rPr lang="en-US" dirty="0" err="1" smtClean="0">
                <a:latin typeface="Papyrus" pitchFamily="66" charset="0"/>
              </a:rPr>
              <a:t>lalu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klik</a:t>
            </a:r>
            <a:r>
              <a:rPr lang="en-US" dirty="0" smtClean="0">
                <a:latin typeface="Papyrus" pitchFamily="66" charset="0"/>
              </a:rPr>
              <a:t> Paste (</a:t>
            </a:r>
            <a:r>
              <a:rPr lang="en-US" dirty="0" err="1" smtClean="0">
                <a:latin typeface="Papyrus" pitchFamily="66" charset="0"/>
              </a:rPr>
              <a:t>atau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klik</a:t>
            </a:r>
            <a:r>
              <a:rPr lang="en-US" dirty="0" smtClean="0">
                <a:latin typeface="Papyrus" pitchFamily="66" charset="0"/>
              </a:rPr>
              <a:t> icon paste)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2. </a:t>
            </a:r>
            <a:r>
              <a:rPr lang="en-US" dirty="0" err="1" smtClean="0">
                <a:latin typeface="Papyrus" pitchFamily="66" charset="0"/>
              </a:rPr>
              <a:t>Menghapus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Teks</a:t>
            </a:r>
            <a:r>
              <a:rPr lang="en-US" dirty="0" smtClean="0">
                <a:latin typeface="Papyrus" pitchFamily="66" charset="0"/>
              </a:rPr>
              <a:t>. </a:t>
            </a:r>
            <a:r>
              <a:rPr lang="fi-FI" dirty="0" smtClean="0">
                <a:latin typeface="Papyrus" pitchFamily="66" charset="0"/>
              </a:rPr>
              <a:t>Menghapus teks dapat kita lakukan sbb;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• </a:t>
            </a:r>
            <a:r>
              <a:rPr lang="en-US" dirty="0" err="1" smtClean="0">
                <a:latin typeface="Papyrus" pitchFamily="66" charset="0"/>
              </a:rPr>
              <a:t>Tandailah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teks</a:t>
            </a:r>
            <a:r>
              <a:rPr lang="en-US" dirty="0" smtClean="0">
                <a:latin typeface="Papyrus" pitchFamily="66" charset="0"/>
              </a:rPr>
              <a:t> yang </a:t>
            </a:r>
            <a:r>
              <a:rPr lang="en-US" dirty="0" err="1" smtClean="0">
                <a:latin typeface="Papyrus" pitchFamily="66" charset="0"/>
              </a:rPr>
              <a:t>akan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dihapus</a:t>
            </a: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• </a:t>
            </a:r>
            <a:r>
              <a:rPr lang="en-US" dirty="0" err="1" smtClean="0">
                <a:latin typeface="Papyrus" pitchFamily="66" charset="0"/>
              </a:rPr>
              <a:t>Klik</a:t>
            </a:r>
            <a:r>
              <a:rPr lang="en-US" dirty="0" smtClean="0">
                <a:latin typeface="Papyrus" pitchFamily="66" charset="0"/>
              </a:rPr>
              <a:t> menu Edit </a:t>
            </a:r>
            <a:r>
              <a:rPr lang="en-US" dirty="0" err="1" smtClean="0">
                <a:latin typeface="Papyrus" pitchFamily="66" charset="0"/>
              </a:rPr>
              <a:t>lalu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klik</a:t>
            </a:r>
            <a:r>
              <a:rPr lang="en-US" dirty="0" smtClean="0">
                <a:latin typeface="Papyrus" pitchFamily="66" charset="0"/>
              </a:rPr>
              <a:t> Cut (</a:t>
            </a:r>
            <a:r>
              <a:rPr lang="en-US" dirty="0" err="1" smtClean="0">
                <a:latin typeface="Papyrus" pitchFamily="66" charset="0"/>
              </a:rPr>
              <a:t>atau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klik</a:t>
            </a:r>
            <a:r>
              <a:rPr lang="en-US" dirty="0" smtClean="0">
                <a:latin typeface="Papyrus" pitchFamily="66" charset="0"/>
              </a:rPr>
              <a:t> icon Cut, </a:t>
            </a:r>
            <a:r>
              <a:rPr lang="en-US" dirty="0" err="1" smtClean="0">
                <a:latin typeface="Papyrus" pitchFamily="66" charset="0"/>
              </a:rPr>
              <a:t>gambar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gunting</a:t>
            </a:r>
            <a:r>
              <a:rPr lang="en-US" dirty="0" smtClean="0">
                <a:latin typeface="Papyrus" pitchFamily="66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3. </a:t>
            </a:r>
            <a:r>
              <a:rPr lang="en-US" dirty="0" err="1" smtClean="0">
                <a:latin typeface="Papyrus" pitchFamily="66" charset="0"/>
              </a:rPr>
              <a:t>Memindahkan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Teks</a:t>
            </a:r>
            <a:r>
              <a:rPr lang="en-US" dirty="0" smtClean="0">
                <a:latin typeface="Papyrus" pitchFamily="66" charset="0"/>
              </a:rPr>
              <a:t>. </a:t>
            </a:r>
            <a:r>
              <a:rPr lang="en-US" dirty="0" err="1" smtClean="0">
                <a:latin typeface="Papyrus" pitchFamily="66" charset="0"/>
              </a:rPr>
              <a:t>Langkah-langkah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untuk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memindahkan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teks</a:t>
            </a:r>
            <a:r>
              <a:rPr lang="en-US" dirty="0" smtClean="0">
                <a:latin typeface="Papyrus" pitchFamily="66" charset="0"/>
              </a:rPr>
              <a:t> ;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• </a:t>
            </a:r>
            <a:r>
              <a:rPr lang="en-US" dirty="0" err="1" smtClean="0">
                <a:latin typeface="Papyrus" pitchFamily="66" charset="0"/>
              </a:rPr>
              <a:t>Tandailah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terlebih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dahulu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teks</a:t>
            </a:r>
            <a:r>
              <a:rPr lang="en-US" dirty="0" smtClean="0">
                <a:latin typeface="Papyrus" pitchFamily="66" charset="0"/>
              </a:rPr>
              <a:t> yang </a:t>
            </a:r>
            <a:r>
              <a:rPr lang="en-US" dirty="0" err="1" smtClean="0">
                <a:latin typeface="Papyrus" pitchFamily="66" charset="0"/>
              </a:rPr>
              <a:t>akan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dipindahkan</a:t>
            </a: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• </a:t>
            </a:r>
            <a:r>
              <a:rPr lang="en-US" dirty="0" err="1" smtClean="0">
                <a:latin typeface="Papyrus" pitchFamily="66" charset="0"/>
              </a:rPr>
              <a:t>Klik</a:t>
            </a:r>
            <a:r>
              <a:rPr lang="en-US" dirty="0" smtClean="0">
                <a:latin typeface="Papyrus" pitchFamily="66" charset="0"/>
              </a:rPr>
              <a:t> menu Edit </a:t>
            </a:r>
            <a:r>
              <a:rPr lang="en-US" dirty="0" err="1" smtClean="0">
                <a:latin typeface="Papyrus" pitchFamily="66" charset="0"/>
              </a:rPr>
              <a:t>lalu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klik</a:t>
            </a:r>
            <a:r>
              <a:rPr lang="en-US" dirty="0" smtClean="0">
                <a:latin typeface="Papyrus" pitchFamily="66" charset="0"/>
              </a:rPr>
              <a:t> Cut (</a:t>
            </a:r>
            <a:r>
              <a:rPr lang="en-US" dirty="0" err="1" smtClean="0">
                <a:latin typeface="Papyrus" pitchFamily="66" charset="0"/>
              </a:rPr>
              <a:t>atau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klik</a:t>
            </a:r>
            <a:r>
              <a:rPr lang="en-US" dirty="0" smtClean="0">
                <a:latin typeface="Papyrus" pitchFamily="66" charset="0"/>
              </a:rPr>
              <a:t> icon Cut)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• </a:t>
            </a:r>
            <a:r>
              <a:rPr lang="en-US" dirty="0" err="1" smtClean="0">
                <a:latin typeface="Papyrus" pitchFamily="66" charset="0"/>
              </a:rPr>
              <a:t>Pindahkan</a:t>
            </a:r>
            <a:r>
              <a:rPr lang="en-US" dirty="0" smtClean="0">
                <a:latin typeface="Papyrus" pitchFamily="66" charset="0"/>
              </a:rPr>
              <a:t> insertion point </a:t>
            </a:r>
            <a:r>
              <a:rPr lang="en-US" dirty="0" err="1" smtClean="0">
                <a:latin typeface="Papyrus" pitchFamily="66" charset="0"/>
              </a:rPr>
              <a:t>ke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daerah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tujuan</a:t>
            </a: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• </a:t>
            </a:r>
            <a:r>
              <a:rPr lang="en-US" dirty="0" err="1" smtClean="0">
                <a:latin typeface="Papyrus" pitchFamily="66" charset="0"/>
              </a:rPr>
              <a:t>Klik</a:t>
            </a:r>
            <a:r>
              <a:rPr lang="en-US" dirty="0" smtClean="0">
                <a:latin typeface="Papyrus" pitchFamily="66" charset="0"/>
              </a:rPr>
              <a:t> menu Edit </a:t>
            </a:r>
            <a:r>
              <a:rPr lang="en-US" dirty="0" err="1" smtClean="0">
                <a:latin typeface="Papyrus" pitchFamily="66" charset="0"/>
              </a:rPr>
              <a:t>lalu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klik</a:t>
            </a:r>
            <a:r>
              <a:rPr lang="en-US" dirty="0" smtClean="0">
                <a:latin typeface="Papyrus" pitchFamily="66" charset="0"/>
              </a:rPr>
              <a:t> Paste (</a:t>
            </a:r>
            <a:r>
              <a:rPr lang="en-US" dirty="0" err="1" smtClean="0">
                <a:latin typeface="Papyrus" pitchFamily="66" charset="0"/>
              </a:rPr>
              <a:t>atau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klik</a:t>
            </a:r>
            <a:r>
              <a:rPr lang="en-US" dirty="0" smtClean="0">
                <a:latin typeface="Papyrus" pitchFamily="66" charset="0"/>
              </a:rPr>
              <a:t> icon Paste)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Papyrus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285728"/>
            <a:ext cx="8572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b="1" dirty="0" smtClean="0">
                <a:solidFill>
                  <a:srgbClr val="00B0F0"/>
                </a:solidFill>
                <a:latin typeface="Papyrus" pitchFamily="66" charset="0"/>
              </a:rPr>
              <a:t>2.5.3.3 Mencari dan Mengganti Teks</a:t>
            </a:r>
          </a:p>
          <a:p>
            <a:pPr>
              <a:lnSpc>
                <a:spcPct val="150000"/>
              </a:lnSpc>
            </a:pPr>
            <a:endParaRPr lang="it-IT" sz="1200" b="1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Papyrus" pitchFamily="66" charset="0"/>
              </a:rPr>
              <a:t>Pada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suatu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dokumen</a:t>
            </a:r>
            <a:r>
              <a:rPr lang="en-US" dirty="0" smtClean="0">
                <a:latin typeface="Papyrus" pitchFamily="66" charset="0"/>
              </a:rPr>
              <a:t> yang </a:t>
            </a:r>
            <a:r>
              <a:rPr lang="en-US" dirty="0" err="1" smtClean="0">
                <a:latin typeface="Papyrus" pitchFamily="66" charset="0"/>
              </a:rPr>
              <a:t>besar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tentu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kita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akan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kesulitan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untuk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mencari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suatu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sv-SE" dirty="0" smtClean="0">
                <a:latin typeface="Papyrus" pitchFamily="66" charset="0"/>
              </a:rPr>
              <a:t>kata tertentu atau mencari sambil mengganti kata/kalimat tersebut secara langsung. </a:t>
            </a:r>
            <a:r>
              <a:rPr lang="en-US" dirty="0" err="1" smtClean="0">
                <a:latin typeface="Papyrus" pitchFamily="66" charset="0"/>
              </a:rPr>
              <a:t>Anda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jangan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khawatir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jika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mengalami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hal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ini</a:t>
            </a:r>
            <a:r>
              <a:rPr lang="en-US" dirty="0" smtClean="0">
                <a:latin typeface="Papyrus" pitchFamily="66" charset="0"/>
              </a:rPr>
              <a:t>, </a:t>
            </a:r>
            <a:r>
              <a:rPr lang="en-US" dirty="0" err="1" smtClean="0">
                <a:latin typeface="Papyrus" pitchFamily="66" charset="0"/>
              </a:rPr>
              <a:t>karena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untuk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tujuan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ini</a:t>
            </a:r>
            <a:r>
              <a:rPr lang="en-US" dirty="0" smtClean="0">
                <a:latin typeface="Papyrus" pitchFamily="66" charset="0"/>
              </a:rPr>
              <a:t> Word 2000 </a:t>
            </a:r>
            <a:r>
              <a:rPr lang="en-US" dirty="0" err="1" smtClean="0">
                <a:latin typeface="Papyrus" pitchFamily="66" charset="0"/>
              </a:rPr>
              <a:t>telah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menyediakan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dua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fasilitas</a:t>
            </a:r>
            <a:r>
              <a:rPr lang="en-US" dirty="0" smtClean="0">
                <a:latin typeface="Papyrus" pitchFamily="66" charset="0"/>
              </a:rPr>
              <a:t>, </a:t>
            </a:r>
            <a:r>
              <a:rPr lang="en-US" dirty="0" err="1" smtClean="0">
                <a:latin typeface="Papyrus" pitchFamily="66" charset="0"/>
              </a:rPr>
              <a:t>yaitu</a:t>
            </a:r>
            <a:r>
              <a:rPr lang="en-US" dirty="0" smtClean="0">
                <a:latin typeface="Papyrus" pitchFamily="66" charset="0"/>
              </a:rPr>
              <a:t> ; Find </a:t>
            </a:r>
            <a:r>
              <a:rPr lang="en-US" dirty="0" err="1" smtClean="0">
                <a:latin typeface="Papyrus" pitchFamily="66" charset="0"/>
              </a:rPr>
              <a:t>dan</a:t>
            </a:r>
            <a:r>
              <a:rPr lang="en-US" dirty="0" smtClean="0">
                <a:latin typeface="Papyrus" pitchFamily="66" charset="0"/>
              </a:rPr>
              <a:t> Replace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005560"/>
            <a:ext cx="4286280" cy="296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000364" y="6143644"/>
            <a:ext cx="3004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Papyrus" pitchFamily="66" charset="0"/>
              </a:rPr>
              <a:t>Gambar</a:t>
            </a:r>
            <a:r>
              <a:rPr lang="en-US" b="1" dirty="0" smtClean="0">
                <a:solidFill>
                  <a:srgbClr val="FF0000"/>
                </a:solidFill>
                <a:latin typeface="Papyrus" pitchFamily="66" charset="0"/>
              </a:rPr>
              <a:t> 2.10. </a:t>
            </a:r>
            <a:r>
              <a:rPr lang="en-US" b="1" dirty="0" err="1" smtClean="0">
                <a:solidFill>
                  <a:srgbClr val="FF0000"/>
                </a:solidFill>
                <a:latin typeface="Papyrus" pitchFamily="66" charset="0"/>
              </a:rPr>
              <a:t>Mencari</a:t>
            </a:r>
            <a:r>
              <a:rPr lang="en-US" b="1" dirty="0" smtClean="0">
                <a:solidFill>
                  <a:srgbClr val="FF0000"/>
                </a:solidFill>
                <a:latin typeface="Papyrus" pitchFamily="66" charset="0"/>
              </a:rPr>
              <a:t> Text</a:t>
            </a:r>
            <a:endParaRPr lang="en-US" dirty="0">
              <a:solidFill>
                <a:srgbClr val="FF0000"/>
              </a:solidFill>
              <a:latin typeface="Papyrus" pitchFamily="66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310149"/>
            <a:ext cx="885828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Papyrus" pitchFamily="66" charset="0"/>
              </a:rPr>
              <a:t>Keterangan</a:t>
            </a:r>
            <a:r>
              <a:rPr lang="en-US" sz="2800" dirty="0" smtClean="0">
                <a:latin typeface="Papyrus" pitchFamily="66" charset="0"/>
              </a:rPr>
              <a:t> :</a:t>
            </a:r>
          </a:p>
          <a:p>
            <a:pPr>
              <a:lnSpc>
                <a:spcPct val="150000"/>
              </a:lnSpc>
            </a:pPr>
            <a:endParaRPr lang="en-US" sz="1400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1. </a:t>
            </a:r>
            <a:r>
              <a:rPr lang="en-US" dirty="0" err="1" smtClean="0">
                <a:latin typeface="Papyrus" pitchFamily="66" charset="0"/>
              </a:rPr>
              <a:t>Pada</a:t>
            </a:r>
            <a:r>
              <a:rPr lang="en-US" dirty="0" smtClean="0">
                <a:latin typeface="Papyrus" pitchFamily="66" charset="0"/>
              </a:rPr>
              <a:t> option Find what </a:t>
            </a:r>
            <a:r>
              <a:rPr lang="en-US" dirty="0" err="1" smtClean="0">
                <a:latin typeface="Papyrus" pitchFamily="66" charset="0"/>
              </a:rPr>
              <a:t>diisikan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kata</a:t>
            </a:r>
            <a:r>
              <a:rPr lang="en-US" dirty="0" smtClean="0">
                <a:latin typeface="Papyrus" pitchFamily="66" charset="0"/>
              </a:rPr>
              <a:t>/</a:t>
            </a:r>
            <a:r>
              <a:rPr lang="en-US" dirty="0" err="1" smtClean="0">
                <a:latin typeface="Papyrus" pitchFamily="66" charset="0"/>
              </a:rPr>
              <a:t>kalimat</a:t>
            </a:r>
            <a:r>
              <a:rPr lang="en-US" dirty="0" smtClean="0">
                <a:latin typeface="Papyrus" pitchFamily="66" charset="0"/>
              </a:rPr>
              <a:t> yang </a:t>
            </a:r>
            <a:r>
              <a:rPr lang="en-US" dirty="0" err="1" smtClean="0">
                <a:latin typeface="Papyrus" pitchFamily="66" charset="0"/>
              </a:rPr>
              <a:t>akan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cari</a:t>
            </a:r>
            <a:r>
              <a:rPr lang="en-US" dirty="0" smtClean="0">
                <a:latin typeface="Papyrus" pitchFamily="66" charset="0"/>
              </a:rPr>
              <a:t>, </a:t>
            </a:r>
            <a:r>
              <a:rPr lang="en-US" dirty="0" err="1" smtClean="0">
                <a:latin typeface="Papyrus" pitchFamily="66" charset="0"/>
              </a:rPr>
              <a:t>misal</a:t>
            </a:r>
            <a:r>
              <a:rPr lang="en-US" dirty="0" smtClean="0">
                <a:latin typeface="Papyrus" pitchFamily="66" charset="0"/>
              </a:rPr>
              <a:t> ‘</a:t>
            </a:r>
            <a:r>
              <a:rPr lang="en-US" dirty="0" err="1" smtClean="0">
                <a:latin typeface="Papyrus" pitchFamily="66" charset="0"/>
              </a:rPr>
              <a:t>aku</a:t>
            </a:r>
            <a:r>
              <a:rPr lang="en-US" dirty="0" smtClean="0">
                <a:latin typeface="Papyrus" pitchFamily="66" charset="0"/>
              </a:rPr>
              <a:t>’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2. </a:t>
            </a:r>
            <a:r>
              <a:rPr lang="en-US" dirty="0" err="1" smtClean="0">
                <a:latin typeface="Papyrus" pitchFamily="66" charset="0"/>
              </a:rPr>
              <a:t>Pada</a:t>
            </a:r>
            <a:r>
              <a:rPr lang="en-US" dirty="0" smtClean="0">
                <a:latin typeface="Papyrus" pitchFamily="66" charset="0"/>
              </a:rPr>
              <a:t> Search Option </a:t>
            </a:r>
            <a:r>
              <a:rPr lang="en-US" dirty="0" err="1" smtClean="0">
                <a:latin typeface="Papyrus" pitchFamily="66" charset="0"/>
              </a:rPr>
              <a:t>kita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dapat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menentukan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arah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pencarian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yaitu</a:t>
            </a:r>
            <a:r>
              <a:rPr lang="en-US" dirty="0" smtClean="0">
                <a:latin typeface="Papyrus" pitchFamily="66" charset="0"/>
              </a:rPr>
              <a:t> ;</a:t>
            </a:r>
          </a:p>
          <a:p>
            <a:pPr>
              <a:lnSpc>
                <a:spcPct val="150000"/>
              </a:lnSpc>
            </a:pPr>
            <a:r>
              <a:rPr lang="sv-SE" dirty="0" smtClean="0">
                <a:latin typeface="Papyrus" pitchFamily="66" charset="0"/>
              </a:rPr>
              <a:t>• All, mencari dari awal hingga akhir dokumen. (defaultnya ALL)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• Up, </a:t>
            </a:r>
            <a:r>
              <a:rPr lang="en-US" dirty="0" err="1" smtClean="0">
                <a:latin typeface="Papyrus" pitchFamily="66" charset="0"/>
              </a:rPr>
              <a:t>mencari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keawal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dokumen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mulai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dari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posisi</a:t>
            </a:r>
            <a:r>
              <a:rPr lang="en-US" dirty="0" smtClean="0">
                <a:latin typeface="Papyrus" pitchFamily="66" charset="0"/>
              </a:rPr>
              <a:t> insertion point.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• Down, </a:t>
            </a:r>
            <a:r>
              <a:rPr lang="en-US" dirty="0" err="1" smtClean="0">
                <a:latin typeface="Papyrus" pitchFamily="66" charset="0"/>
              </a:rPr>
              <a:t>mencari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keakhir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dokumen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mulai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dari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posisi</a:t>
            </a:r>
            <a:r>
              <a:rPr lang="en-US" dirty="0" smtClean="0">
                <a:latin typeface="Papyrus" pitchFamily="66" charset="0"/>
              </a:rPr>
              <a:t> insertion point.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3. </a:t>
            </a:r>
            <a:r>
              <a:rPr lang="en-US" dirty="0" err="1" smtClean="0">
                <a:latin typeface="Papyrus" pitchFamily="66" charset="0"/>
              </a:rPr>
              <a:t>Pada</a:t>
            </a:r>
            <a:r>
              <a:rPr lang="en-US" dirty="0" smtClean="0">
                <a:latin typeface="Papyrus" pitchFamily="66" charset="0"/>
              </a:rPr>
              <a:t> option Search:, </a:t>
            </a:r>
            <a:r>
              <a:rPr lang="en-US" dirty="0" err="1" smtClean="0">
                <a:latin typeface="Papyrus" pitchFamily="66" charset="0"/>
              </a:rPr>
              <a:t>terdapat</a:t>
            </a:r>
            <a:r>
              <a:rPr lang="en-US" dirty="0" smtClean="0">
                <a:latin typeface="Papyrus" pitchFamily="66" charset="0"/>
              </a:rPr>
              <a:t> 5 </a:t>
            </a:r>
            <a:r>
              <a:rPr lang="en-US" dirty="0" err="1" smtClean="0">
                <a:latin typeface="Papyrus" pitchFamily="66" charset="0"/>
              </a:rPr>
              <a:t>metode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yaitu</a:t>
            </a:r>
            <a:r>
              <a:rPr lang="en-US" dirty="0" smtClean="0">
                <a:latin typeface="Papyrus" pitchFamily="66" charset="0"/>
              </a:rPr>
              <a:t> ;</a:t>
            </a:r>
          </a:p>
          <a:p>
            <a:pPr>
              <a:lnSpc>
                <a:spcPct val="150000"/>
              </a:lnSpc>
            </a:pPr>
            <a:r>
              <a:rPr lang="sv-SE" dirty="0" smtClean="0">
                <a:latin typeface="Papyrus" pitchFamily="66" charset="0"/>
              </a:rPr>
              <a:t>• Match case, mencari kata/kalimat yang betul-betul mirip</a:t>
            </a: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• Find whole words only, </a:t>
            </a:r>
            <a:r>
              <a:rPr lang="en-US" dirty="0" err="1" smtClean="0">
                <a:latin typeface="Papyrus" pitchFamily="66" charset="0"/>
              </a:rPr>
              <a:t>mencari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kata</a:t>
            </a:r>
            <a:r>
              <a:rPr lang="en-US" dirty="0" smtClean="0">
                <a:latin typeface="Papyrus" pitchFamily="66" charset="0"/>
              </a:rPr>
              <a:t>/</a:t>
            </a:r>
            <a:r>
              <a:rPr lang="en-US" dirty="0" err="1" smtClean="0">
                <a:latin typeface="Papyrus" pitchFamily="66" charset="0"/>
              </a:rPr>
              <a:t>kalimat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tanpa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memperhatikan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huruf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besar</a:t>
            </a:r>
            <a:r>
              <a:rPr lang="en-US" dirty="0" smtClean="0">
                <a:latin typeface="Papyrus" pitchFamily="66" charset="0"/>
              </a:rPr>
              <a:t> /</a:t>
            </a:r>
            <a:r>
              <a:rPr lang="en-US" dirty="0" err="1" smtClean="0">
                <a:latin typeface="Papyrus" pitchFamily="66" charset="0"/>
              </a:rPr>
              <a:t>kecil</a:t>
            </a:r>
            <a:r>
              <a:rPr lang="en-US" dirty="0" smtClean="0">
                <a:latin typeface="Papyru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sv-SE" dirty="0" smtClean="0">
                <a:latin typeface="Papyrus" pitchFamily="66" charset="0"/>
              </a:rPr>
              <a:t>• Use wildcards, mencari kata/kalimat dengan menggunakan metode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wildcards . </a:t>
            </a:r>
            <a:r>
              <a:rPr lang="en-US" dirty="0" err="1" smtClean="0">
                <a:latin typeface="Papyrus" pitchFamily="66" charset="0"/>
              </a:rPr>
              <a:t>Misalnya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kita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mancari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tiga</a:t>
            </a:r>
            <a:r>
              <a:rPr lang="en-US" dirty="0" smtClean="0">
                <a:latin typeface="Papyrus" pitchFamily="66" charset="0"/>
              </a:rPr>
              <a:t> digit </a:t>
            </a:r>
            <a:r>
              <a:rPr lang="en-US" dirty="0" err="1" smtClean="0">
                <a:latin typeface="Papyrus" pitchFamily="66" charset="0"/>
              </a:rPr>
              <a:t>huruf</a:t>
            </a:r>
            <a:r>
              <a:rPr lang="en-US" dirty="0" smtClean="0">
                <a:latin typeface="Papyrus" pitchFamily="66" charset="0"/>
              </a:rPr>
              <a:t> yang </a:t>
            </a:r>
            <a:r>
              <a:rPr lang="en-US" dirty="0" err="1" smtClean="0">
                <a:latin typeface="Papyrus" pitchFamily="66" charset="0"/>
              </a:rPr>
              <a:t>awal</a:t>
            </a:r>
            <a:r>
              <a:rPr lang="en-US" dirty="0" smtClean="0">
                <a:latin typeface="Papyrus" pitchFamily="66" charset="0"/>
              </a:rPr>
              <a:t> ‘</a:t>
            </a:r>
            <a:r>
              <a:rPr lang="en-US" dirty="0" err="1" smtClean="0">
                <a:latin typeface="Papyrus" pitchFamily="66" charset="0"/>
              </a:rPr>
              <a:t>ak</a:t>
            </a:r>
            <a:r>
              <a:rPr lang="en-US" dirty="0" smtClean="0">
                <a:latin typeface="Papyrus" pitchFamily="66" charset="0"/>
              </a:rPr>
              <a:t>’ </a:t>
            </a:r>
            <a:r>
              <a:rPr lang="en-US" dirty="0" err="1" smtClean="0">
                <a:latin typeface="Papyrus" pitchFamily="66" charset="0"/>
              </a:rPr>
              <a:t>maka</a:t>
            </a: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Papyrus" pitchFamily="66" charset="0"/>
              </a:rPr>
              <a:t>gunakan</a:t>
            </a:r>
            <a:r>
              <a:rPr lang="en-US" dirty="0" smtClean="0">
                <a:latin typeface="Papyrus" pitchFamily="66" charset="0"/>
              </a:rPr>
              <a:t> wildcards </a:t>
            </a:r>
            <a:r>
              <a:rPr lang="en-US" dirty="0" err="1" smtClean="0">
                <a:latin typeface="Papyrus" pitchFamily="66" charset="0"/>
              </a:rPr>
              <a:t>dengan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cara</a:t>
            </a:r>
            <a:r>
              <a:rPr lang="en-US" dirty="0" smtClean="0">
                <a:latin typeface="Papyrus" pitchFamily="66" charset="0"/>
              </a:rPr>
              <a:t> ‘</a:t>
            </a:r>
            <a:r>
              <a:rPr lang="en-US" dirty="0" err="1" smtClean="0">
                <a:latin typeface="Papyrus" pitchFamily="66" charset="0"/>
              </a:rPr>
              <a:t>ak</a:t>
            </a:r>
            <a:r>
              <a:rPr lang="en-US" dirty="0" smtClean="0">
                <a:latin typeface="Papyrus" pitchFamily="66" charset="0"/>
              </a:rPr>
              <a:t>?’, </a:t>
            </a:r>
            <a:r>
              <a:rPr lang="en-US" dirty="0" err="1" smtClean="0">
                <a:latin typeface="Papyrus" pitchFamily="66" charset="0"/>
              </a:rPr>
              <a:t>maka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seluruh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kata</a:t>
            </a:r>
            <a:r>
              <a:rPr lang="en-US" dirty="0" smtClean="0">
                <a:latin typeface="Papyrus" pitchFamily="66" charset="0"/>
              </a:rPr>
              <a:t> yang </a:t>
            </a:r>
            <a:r>
              <a:rPr lang="en-US" dirty="0" err="1" smtClean="0">
                <a:latin typeface="Papyrus" pitchFamily="66" charset="0"/>
              </a:rPr>
              <a:t>terdiri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dari</a:t>
            </a: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sv-SE" dirty="0" smtClean="0">
                <a:latin typeface="Papyrus" pitchFamily="66" charset="0"/>
              </a:rPr>
              <a:t>tiga karakter dengan huruf awalnya ‘ak’ akan ditemukannya. </a:t>
            </a:r>
            <a:endParaRPr lang="en-US" dirty="0">
              <a:latin typeface="Papyru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660" y="214290"/>
            <a:ext cx="871534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Sounds like, </a:t>
            </a:r>
            <a:r>
              <a:rPr lang="en-US" dirty="0" err="1" smtClean="0">
                <a:latin typeface="Papyrus" pitchFamily="66" charset="0"/>
              </a:rPr>
              <a:t>mencari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kata</a:t>
            </a:r>
            <a:r>
              <a:rPr lang="en-US" dirty="0" smtClean="0">
                <a:latin typeface="Papyrus" pitchFamily="66" charset="0"/>
              </a:rPr>
              <a:t>/</a:t>
            </a:r>
            <a:r>
              <a:rPr lang="en-US" dirty="0" err="1" smtClean="0">
                <a:latin typeface="Papyrus" pitchFamily="66" charset="0"/>
              </a:rPr>
              <a:t>kalimat</a:t>
            </a:r>
            <a:r>
              <a:rPr lang="en-US" dirty="0" smtClean="0">
                <a:latin typeface="Papyrus" pitchFamily="66" charset="0"/>
              </a:rPr>
              <a:t> yang </a:t>
            </a:r>
            <a:r>
              <a:rPr lang="en-US" dirty="0" err="1" smtClean="0">
                <a:latin typeface="Papyrus" pitchFamily="66" charset="0"/>
              </a:rPr>
              <a:t>mirip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hampir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mirip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dengan</a:t>
            </a: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fi-FI" dirty="0" smtClean="0">
                <a:latin typeface="Papyrus" pitchFamily="66" charset="0"/>
              </a:rPr>
              <a:t>kata/kalimat yang dicari. Misalnya kita mencari kata ‘Aku’ maka kata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‘</a:t>
            </a:r>
            <a:r>
              <a:rPr lang="en-US" dirty="0" err="1" smtClean="0">
                <a:latin typeface="Papyrus" pitchFamily="66" charset="0"/>
              </a:rPr>
              <a:t>Ak</a:t>
            </a:r>
            <a:r>
              <a:rPr lang="en-US" dirty="0" smtClean="0">
                <a:latin typeface="Papyrus" pitchFamily="66" charset="0"/>
              </a:rPr>
              <a:t>’ </a:t>
            </a:r>
            <a:r>
              <a:rPr lang="en-US" dirty="0" err="1" smtClean="0">
                <a:latin typeface="Papyrus" pitchFamily="66" charset="0"/>
              </a:rPr>
              <a:t>juga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akan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ditemukannnya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karena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hampir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mirip</a:t>
            </a:r>
            <a:r>
              <a:rPr lang="en-US" dirty="0" smtClean="0">
                <a:latin typeface="Papyru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• Find all words forms, </a:t>
            </a:r>
            <a:r>
              <a:rPr lang="en-US" dirty="0" err="1" smtClean="0">
                <a:latin typeface="Papyrus" pitchFamily="66" charset="0"/>
              </a:rPr>
              <a:t>mencari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seluruh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kata</a:t>
            </a:r>
            <a:r>
              <a:rPr lang="en-US" dirty="0" smtClean="0">
                <a:latin typeface="Papyrus" pitchFamily="66" charset="0"/>
              </a:rPr>
              <a:t>/</a:t>
            </a:r>
            <a:r>
              <a:rPr lang="en-US" dirty="0" err="1" smtClean="0">
                <a:latin typeface="Papyrus" pitchFamily="66" charset="0"/>
              </a:rPr>
              <a:t>kalimat</a:t>
            </a:r>
            <a:r>
              <a:rPr lang="en-US" dirty="0" smtClean="0">
                <a:latin typeface="Papyrus" pitchFamily="66" charset="0"/>
              </a:rPr>
              <a:t> yang </a:t>
            </a:r>
            <a:r>
              <a:rPr lang="en-US" dirty="0" err="1" smtClean="0">
                <a:latin typeface="Papyrus" pitchFamily="66" charset="0"/>
              </a:rPr>
              <a:t>mempunyai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bentuk</a:t>
            </a:r>
            <a:r>
              <a:rPr lang="en-US" dirty="0" smtClean="0">
                <a:latin typeface="Papyrus" pitchFamily="66" charset="0"/>
              </a:rPr>
              <a:t>/ format yang </a:t>
            </a:r>
            <a:r>
              <a:rPr lang="en-US" dirty="0" err="1" smtClean="0">
                <a:latin typeface="Papyrus" pitchFamily="66" charset="0"/>
              </a:rPr>
              <a:t>sama</a:t>
            </a:r>
            <a:r>
              <a:rPr lang="en-US" dirty="0" smtClean="0">
                <a:latin typeface="Papyru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4. </a:t>
            </a:r>
            <a:r>
              <a:rPr lang="en-US" dirty="0" err="1" smtClean="0">
                <a:latin typeface="Papyrus" pitchFamily="66" charset="0"/>
              </a:rPr>
              <a:t>Setelah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menentukan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metode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pencariannya</a:t>
            </a:r>
            <a:r>
              <a:rPr lang="en-US" dirty="0" smtClean="0">
                <a:latin typeface="Papyrus" pitchFamily="66" charset="0"/>
              </a:rPr>
              <a:t>, </a:t>
            </a:r>
            <a:r>
              <a:rPr lang="en-US" dirty="0" err="1" smtClean="0">
                <a:latin typeface="Papyrus" pitchFamily="66" charset="0"/>
              </a:rPr>
              <a:t>maka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kliklah</a:t>
            </a:r>
            <a:r>
              <a:rPr lang="en-US" dirty="0" smtClean="0">
                <a:latin typeface="Papyrus" pitchFamily="66" charset="0"/>
              </a:rPr>
              <a:t> Find Next </a:t>
            </a:r>
            <a:r>
              <a:rPr lang="en-US" dirty="0" err="1" smtClean="0">
                <a:latin typeface="Papyrus" pitchFamily="66" charset="0"/>
              </a:rPr>
              <a:t>untuk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memprosesnya</a:t>
            </a:r>
            <a:r>
              <a:rPr lang="en-US" dirty="0" smtClean="0">
                <a:latin typeface="Papyru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5. </a:t>
            </a:r>
            <a:r>
              <a:rPr lang="en-US" dirty="0" err="1" smtClean="0">
                <a:latin typeface="Papyrus" pitchFamily="66" charset="0"/>
              </a:rPr>
              <a:t>Jika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pencarian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selesai</a:t>
            </a:r>
            <a:r>
              <a:rPr lang="en-US" dirty="0" smtClean="0">
                <a:latin typeface="Papyrus" pitchFamily="66" charset="0"/>
              </a:rPr>
              <a:t>, </a:t>
            </a:r>
            <a:r>
              <a:rPr lang="en-US" dirty="0" err="1" smtClean="0">
                <a:latin typeface="Papyrus" pitchFamily="66" charset="0"/>
              </a:rPr>
              <a:t>maka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akan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muncul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kotak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pesan</a:t>
            </a:r>
            <a:r>
              <a:rPr lang="en-US" dirty="0" smtClean="0">
                <a:latin typeface="Papyrus" pitchFamily="66" charset="0"/>
              </a:rPr>
              <a:t>, </a:t>
            </a:r>
            <a:r>
              <a:rPr lang="en-US" dirty="0" err="1" smtClean="0">
                <a:latin typeface="Papyrus" pitchFamily="66" charset="0"/>
              </a:rPr>
              <a:t>Gambar</a:t>
            </a:r>
            <a:r>
              <a:rPr lang="en-US" dirty="0" smtClean="0">
                <a:latin typeface="Papyrus" pitchFamily="66" charset="0"/>
              </a:rPr>
              <a:t> 2.11.</a:t>
            </a:r>
          </a:p>
          <a:p>
            <a:pPr>
              <a:lnSpc>
                <a:spcPct val="150000"/>
              </a:lnSpc>
            </a:pPr>
            <a:endParaRPr lang="en-US" b="1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endParaRPr lang="en-US" b="1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endParaRPr lang="en-US" b="1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Papyrus" pitchFamily="66" charset="0"/>
              </a:rPr>
              <a:t>	               </a:t>
            </a:r>
            <a:r>
              <a:rPr lang="en-US" b="1" dirty="0" err="1" smtClean="0">
                <a:solidFill>
                  <a:srgbClr val="FF0000"/>
                </a:solidFill>
                <a:latin typeface="Papyrus" pitchFamily="66" charset="0"/>
              </a:rPr>
              <a:t>Gambar</a:t>
            </a:r>
            <a:r>
              <a:rPr lang="en-US" b="1" dirty="0" smtClean="0">
                <a:solidFill>
                  <a:srgbClr val="FF0000"/>
                </a:solidFill>
                <a:latin typeface="Papyrus" pitchFamily="66" charset="0"/>
              </a:rPr>
              <a:t> 2.11. </a:t>
            </a:r>
            <a:r>
              <a:rPr lang="en-US" b="1" dirty="0" err="1" smtClean="0">
                <a:solidFill>
                  <a:srgbClr val="FF0000"/>
                </a:solidFill>
                <a:latin typeface="Papyrus" pitchFamily="66" charset="0"/>
              </a:rPr>
              <a:t>Pencarian</a:t>
            </a:r>
            <a:r>
              <a:rPr lang="en-US" b="1" dirty="0" smtClean="0">
                <a:solidFill>
                  <a:srgbClr val="FF0000"/>
                </a:solidFill>
                <a:latin typeface="Papyrus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Papyrus" pitchFamily="66" charset="0"/>
              </a:rPr>
              <a:t>Selesai</a:t>
            </a:r>
            <a:endParaRPr lang="en-US" dirty="0" smtClean="0">
              <a:solidFill>
                <a:srgbClr val="FF0000"/>
              </a:solidFill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6. </a:t>
            </a:r>
            <a:r>
              <a:rPr lang="en-US" dirty="0" err="1" smtClean="0">
                <a:latin typeface="Papyrus" pitchFamily="66" charset="0"/>
              </a:rPr>
              <a:t>Klik</a:t>
            </a:r>
            <a:r>
              <a:rPr lang="en-US" dirty="0" smtClean="0">
                <a:latin typeface="Papyrus" pitchFamily="66" charset="0"/>
              </a:rPr>
              <a:t> OK </a:t>
            </a:r>
            <a:r>
              <a:rPr lang="en-US" dirty="0" err="1" smtClean="0">
                <a:latin typeface="Papyrus" pitchFamily="66" charset="0"/>
              </a:rPr>
              <a:t>untuk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menutup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kotak</a:t>
            </a:r>
            <a:r>
              <a:rPr lang="en-US" dirty="0" smtClean="0">
                <a:latin typeface="Papyrus" pitchFamily="66" charset="0"/>
              </a:rPr>
              <a:t> dialog </a:t>
            </a:r>
            <a:r>
              <a:rPr lang="en-US" dirty="0" err="1" smtClean="0">
                <a:latin typeface="Papyrus" pitchFamily="66" charset="0"/>
              </a:rPr>
              <a:t>tersebut</a:t>
            </a:r>
            <a:r>
              <a:rPr lang="en-US" dirty="0" smtClean="0">
                <a:latin typeface="Papyru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• Replace, </a:t>
            </a:r>
            <a:r>
              <a:rPr lang="en-US" dirty="0" err="1" smtClean="0">
                <a:latin typeface="Papyrus" pitchFamily="66" charset="0"/>
              </a:rPr>
              <a:t>adalah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suatu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proses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pencarian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teks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dengan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cara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langsung</a:t>
            </a: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Papyrus" pitchFamily="66" charset="0"/>
              </a:rPr>
              <a:t>menggantikan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kata</a:t>
            </a:r>
            <a:r>
              <a:rPr lang="en-US" dirty="0" smtClean="0">
                <a:latin typeface="Papyrus" pitchFamily="66" charset="0"/>
              </a:rPr>
              <a:t>/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643314"/>
            <a:ext cx="27813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428604"/>
            <a:ext cx="8286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latin typeface="Papyrus" pitchFamily="66" charset="0"/>
              </a:rPr>
              <a:t>Klik</a:t>
            </a:r>
            <a:r>
              <a:rPr lang="en-US" dirty="0" smtClean="0">
                <a:latin typeface="Papyrus" pitchFamily="66" charset="0"/>
              </a:rPr>
              <a:t> OK </a:t>
            </a:r>
            <a:r>
              <a:rPr lang="en-US" dirty="0" err="1" smtClean="0">
                <a:latin typeface="Papyrus" pitchFamily="66" charset="0"/>
              </a:rPr>
              <a:t>untuk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menutup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kotak</a:t>
            </a:r>
            <a:r>
              <a:rPr lang="en-US" dirty="0" smtClean="0">
                <a:latin typeface="Papyrus" pitchFamily="66" charset="0"/>
              </a:rPr>
              <a:t> dialog </a:t>
            </a:r>
            <a:r>
              <a:rPr lang="en-US" dirty="0" err="1" smtClean="0">
                <a:latin typeface="Papyrus" pitchFamily="66" charset="0"/>
              </a:rPr>
              <a:t>tersebut</a:t>
            </a:r>
            <a:r>
              <a:rPr lang="en-US" dirty="0" smtClean="0">
                <a:latin typeface="Papyru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• Replace, </a:t>
            </a:r>
            <a:r>
              <a:rPr lang="en-US" dirty="0" err="1" smtClean="0">
                <a:latin typeface="Papyrus" pitchFamily="66" charset="0"/>
              </a:rPr>
              <a:t>adalah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suatu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proses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pencarian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teks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dengan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cara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langsung</a:t>
            </a: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sv-SE" dirty="0" smtClean="0">
                <a:latin typeface="Papyrus" pitchFamily="66" charset="0"/>
              </a:rPr>
              <a:t>menggantikan kata/kalimat yang dicari dengan kata/kalimat yang ditentukan.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Papyrus" pitchFamily="66" charset="0"/>
              </a:rPr>
              <a:t>Untuk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menggunakan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fasilitas</a:t>
            </a:r>
            <a:r>
              <a:rPr lang="en-US" dirty="0" smtClean="0">
                <a:latin typeface="Papyrus" pitchFamily="66" charset="0"/>
              </a:rPr>
              <a:t>, </a:t>
            </a:r>
            <a:r>
              <a:rPr lang="en-US" dirty="0" err="1" smtClean="0">
                <a:latin typeface="Papyrus" pitchFamily="66" charset="0"/>
              </a:rPr>
              <a:t>ikutilah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langkah-langkah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berikut</a:t>
            </a:r>
            <a:r>
              <a:rPr lang="en-US" dirty="0" smtClean="0">
                <a:latin typeface="Papyrus" pitchFamily="66" charset="0"/>
              </a:rPr>
              <a:t> ;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1. </a:t>
            </a:r>
            <a:r>
              <a:rPr lang="en-US" dirty="0" err="1" smtClean="0">
                <a:latin typeface="Papyrus" pitchFamily="66" charset="0"/>
              </a:rPr>
              <a:t>Klik</a:t>
            </a:r>
            <a:r>
              <a:rPr lang="en-US" dirty="0" smtClean="0">
                <a:latin typeface="Papyrus" pitchFamily="66" charset="0"/>
              </a:rPr>
              <a:t> menu Edit, </a:t>
            </a:r>
            <a:r>
              <a:rPr lang="en-US" dirty="0" err="1" smtClean="0">
                <a:latin typeface="Papyrus" pitchFamily="66" charset="0"/>
              </a:rPr>
              <a:t>lalu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Klik</a:t>
            </a:r>
            <a:r>
              <a:rPr lang="en-US" dirty="0" smtClean="0">
                <a:latin typeface="Papyrus" pitchFamily="66" charset="0"/>
              </a:rPr>
              <a:t> Replace</a:t>
            </a:r>
          </a:p>
          <a:p>
            <a:pPr>
              <a:lnSpc>
                <a:spcPct val="150000"/>
              </a:lnSpc>
            </a:pPr>
            <a:r>
              <a:rPr lang="sv-SE" dirty="0" smtClean="0">
                <a:latin typeface="Papyrus" pitchFamily="66" charset="0"/>
              </a:rPr>
              <a:t>2. Maka akan tampil jendela replace, Gambar 2.12.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000372"/>
            <a:ext cx="4600686" cy="319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643570" y="4059800"/>
            <a:ext cx="3319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Papyrus" pitchFamily="66" charset="0"/>
              </a:rPr>
              <a:t>Gambar</a:t>
            </a:r>
            <a:r>
              <a:rPr lang="en-US" b="1" dirty="0" smtClean="0">
                <a:solidFill>
                  <a:srgbClr val="FF0000"/>
                </a:solidFill>
                <a:latin typeface="Papyrus" pitchFamily="66" charset="0"/>
              </a:rPr>
              <a:t> 2.12. </a:t>
            </a:r>
            <a:r>
              <a:rPr lang="en-US" b="1" dirty="0" err="1" smtClean="0">
                <a:solidFill>
                  <a:srgbClr val="FF0000"/>
                </a:solidFill>
                <a:latin typeface="Papyrus" pitchFamily="66" charset="0"/>
              </a:rPr>
              <a:t>Mengganti</a:t>
            </a:r>
            <a:r>
              <a:rPr lang="en-US" b="1" dirty="0" smtClean="0">
                <a:solidFill>
                  <a:srgbClr val="FF0000"/>
                </a:solidFill>
                <a:latin typeface="Papyrus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Papyrus" pitchFamily="66" charset="0"/>
              </a:rPr>
              <a:t>Teks</a:t>
            </a:r>
            <a:endParaRPr lang="en-US" b="1" dirty="0" smtClean="0">
              <a:solidFill>
                <a:srgbClr val="FF0000"/>
              </a:solidFill>
              <a:latin typeface="Papyru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857232"/>
            <a:ext cx="885828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3. </a:t>
            </a:r>
            <a:r>
              <a:rPr lang="en-US" dirty="0" err="1" smtClean="0">
                <a:latin typeface="Papyrus" pitchFamily="66" charset="0"/>
              </a:rPr>
              <a:t>Pada</a:t>
            </a:r>
            <a:r>
              <a:rPr lang="en-US" dirty="0" smtClean="0">
                <a:latin typeface="Papyrus" pitchFamily="66" charset="0"/>
              </a:rPr>
              <a:t> option Find what </a:t>
            </a:r>
            <a:r>
              <a:rPr lang="en-US" dirty="0" err="1" smtClean="0">
                <a:latin typeface="Papyrus" pitchFamily="66" charset="0"/>
              </a:rPr>
              <a:t>kita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ketikkan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kata</a:t>
            </a:r>
            <a:r>
              <a:rPr lang="en-US" dirty="0" smtClean="0">
                <a:latin typeface="Papyrus" pitchFamily="66" charset="0"/>
              </a:rPr>
              <a:t>/</a:t>
            </a:r>
            <a:r>
              <a:rPr lang="en-US" dirty="0" err="1" smtClean="0">
                <a:latin typeface="Papyrus" pitchFamily="66" charset="0"/>
              </a:rPr>
              <a:t>kalimat</a:t>
            </a:r>
            <a:r>
              <a:rPr lang="en-US" dirty="0" smtClean="0">
                <a:latin typeface="Papyrus" pitchFamily="66" charset="0"/>
              </a:rPr>
              <a:t> yang </a:t>
            </a:r>
            <a:r>
              <a:rPr lang="en-US" dirty="0" err="1" smtClean="0">
                <a:latin typeface="Papyrus" pitchFamily="66" charset="0"/>
              </a:rPr>
              <a:t>dicari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diganti</a:t>
            </a:r>
            <a:r>
              <a:rPr lang="en-US" dirty="0" smtClean="0">
                <a:latin typeface="Papyrus" pitchFamily="66" charset="0"/>
              </a:rPr>
              <a:t>. </a:t>
            </a:r>
            <a:r>
              <a:rPr lang="en-US" dirty="0" err="1" smtClean="0">
                <a:latin typeface="Papyrus" pitchFamily="66" charset="0"/>
              </a:rPr>
              <a:t>Misalnya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kita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mencari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kata</a:t>
            </a:r>
            <a:r>
              <a:rPr lang="en-US" dirty="0" smtClean="0">
                <a:latin typeface="Papyrus" pitchFamily="66" charset="0"/>
              </a:rPr>
              <a:t> ‘AKU’ </a:t>
            </a:r>
            <a:r>
              <a:rPr lang="en-US" dirty="0" err="1" smtClean="0">
                <a:latin typeface="Papyrus" pitchFamily="66" charset="0"/>
              </a:rPr>
              <a:t>dan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ganti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dengan</a:t>
            </a:r>
            <a:r>
              <a:rPr lang="en-US" dirty="0" smtClean="0">
                <a:latin typeface="Papyrus" pitchFamily="66" charset="0"/>
              </a:rPr>
              <a:t> ‘MY’, </a:t>
            </a:r>
            <a:r>
              <a:rPr lang="en-US" dirty="0" err="1" smtClean="0">
                <a:latin typeface="Papyrus" pitchFamily="66" charset="0"/>
              </a:rPr>
              <a:t>maka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Ketikkan</a:t>
            </a:r>
            <a:r>
              <a:rPr lang="en-US" dirty="0" smtClean="0">
                <a:latin typeface="Papyrus" pitchFamily="66" charset="0"/>
              </a:rPr>
              <a:t> ‘AKU’ </a:t>
            </a:r>
            <a:r>
              <a:rPr lang="en-US" dirty="0" err="1" smtClean="0">
                <a:latin typeface="Papyrus" pitchFamily="66" charset="0"/>
              </a:rPr>
              <a:t>pada</a:t>
            </a:r>
            <a:r>
              <a:rPr lang="en-US" dirty="0" smtClean="0">
                <a:latin typeface="Papyrus" pitchFamily="66" charset="0"/>
              </a:rPr>
              <a:t> option </a:t>
            </a:r>
            <a:r>
              <a:rPr lang="en-US" dirty="0" err="1" smtClean="0">
                <a:latin typeface="Papyrus" pitchFamily="66" charset="0"/>
              </a:rPr>
              <a:t>ini</a:t>
            </a:r>
            <a:r>
              <a:rPr lang="en-US" dirty="0" smtClean="0">
                <a:latin typeface="Papyru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4. Option Replace with </a:t>
            </a:r>
            <a:r>
              <a:rPr lang="en-US" dirty="0" err="1" smtClean="0">
                <a:latin typeface="Papyrus" pitchFamily="66" charset="0"/>
              </a:rPr>
              <a:t>diisi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dengan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kata</a:t>
            </a:r>
            <a:r>
              <a:rPr lang="en-US" dirty="0" smtClean="0">
                <a:latin typeface="Papyrus" pitchFamily="66" charset="0"/>
              </a:rPr>
              <a:t>/</a:t>
            </a:r>
            <a:r>
              <a:rPr lang="en-US" dirty="0" err="1" smtClean="0">
                <a:latin typeface="Papyrus" pitchFamily="66" charset="0"/>
              </a:rPr>
              <a:t>kalimat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pengganti</a:t>
            </a:r>
            <a:r>
              <a:rPr lang="en-US" dirty="0" smtClean="0">
                <a:latin typeface="Papyrus" pitchFamily="66" charset="0"/>
              </a:rPr>
              <a:t>. </a:t>
            </a:r>
            <a:r>
              <a:rPr lang="en-US" dirty="0" err="1" smtClean="0">
                <a:latin typeface="Papyrus" pitchFamily="66" charset="0"/>
              </a:rPr>
              <a:t>Pada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contoh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diatas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kita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isi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dengan</a:t>
            </a:r>
            <a:r>
              <a:rPr lang="en-US" dirty="0" smtClean="0">
                <a:latin typeface="Papyrus" pitchFamily="66" charset="0"/>
              </a:rPr>
              <a:t> ‘MY’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5. </a:t>
            </a:r>
            <a:r>
              <a:rPr lang="en-US" dirty="0" err="1" smtClean="0">
                <a:latin typeface="Papyrus" pitchFamily="66" charset="0"/>
              </a:rPr>
              <a:t>Klik</a:t>
            </a:r>
            <a:r>
              <a:rPr lang="en-US" dirty="0" smtClean="0">
                <a:latin typeface="Papyrus" pitchFamily="66" charset="0"/>
              </a:rPr>
              <a:t> Replace </a:t>
            </a:r>
            <a:r>
              <a:rPr lang="en-US" dirty="0" err="1" smtClean="0">
                <a:latin typeface="Papyrus" pitchFamily="66" charset="0"/>
              </a:rPr>
              <a:t>untuk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mengganti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satu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persatu</a:t>
            </a:r>
            <a:r>
              <a:rPr lang="en-US" dirty="0" smtClean="0">
                <a:latin typeface="Papyrus" pitchFamily="66" charset="0"/>
              </a:rPr>
              <a:t>, </a:t>
            </a:r>
            <a:r>
              <a:rPr lang="en-US" dirty="0" err="1" smtClean="0">
                <a:latin typeface="Papyrus" pitchFamily="66" charset="0"/>
              </a:rPr>
              <a:t>atau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klik</a:t>
            </a:r>
            <a:r>
              <a:rPr lang="en-US" dirty="0" smtClean="0">
                <a:latin typeface="Papyrus" pitchFamily="66" charset="0"/>
              </a:rPr>
              <a:t> Replace All </a:t>
            </a:r>
            <a:r>
              <a:rPr lang="en-US" dirty="0" err="1" smtClean="0">
                <a:latin typeface="Papyrus" pitchFamily="66" charset="0"/>
              </a:rPr>
              <a:t>untuk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sv-SE" dirty="0" smtClean="0">
                <a:latin typeface="Papyrus" pitchFamily="66" charset="0"/>
              </a:rPr>
              <a:t>mengganti secara keseluruhan dan klik Find Next untuk mencari kata </a:t>
            </a:r>
            <a:r>
              <a:rPr lang="en-US" dirty="0" err="1" smtClean="0">
                <a:latin typeface="Papyrus" pitchFamily="66" charset="0"/>
              </a:rPr>
              <a:t>berikutnya</a:t>
            </a:r>
            <a:r>
              <a:rPr lang="en-US" dirty="0" smtClean="0">
                <a:latin typeface="Papyru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6. </a:t>
            </a:r>
            <a:r>
              <a:rPr lang="en-US" dirty="0" err="1" smtClean="0">
                <a:latin typeface="Papyrus" pitchFamily="66" charset="0"/>
              </a:rPr>
              <a:t>Sedangkan</a:t>
            </a:r>
            <a:r>
              <a:rPr lang="en-US" dirty="0" smtClean="0">
                <a:latin typeface="Papyrus" pitchFamily="66" charset="0"/>
              </a:rPr>
              <a:t> option </a:t>
            </a:r>
            <a:r>
              <a:rPr lang="en-US" dirty="0" err="1" smtClean="0">
                <a:latin typeface="Papyrus" pitchFamily="66" charset="0"/>
              </a:rPr>
              <a:t>lainnya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sama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dengan</a:t>
            </a:r>
            <a:r>
              <a:rPr lang="en-US" dirty="0" smtClean="0">
                <a:latin typeface="Papyrus" pitchFamily="66" charset="0"/>
              </a:rPr>
              <a:t> yang </a:t>
            </a:r>
            <a:r>
              <a:rPr lang="en-US" dirty="0" err="1" smtClean="0">
                <a:latin typeface="Papyrus" pitchFamily="66" charset="0"/>
              </a:rPr>
              <a:t>dijelaskan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pada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bagian</a:t>
            </a:r>
            <a:r>
              <a:rPr lang="en-US" dirty="0" smtClean="0">
                <a:latin typeface="Papyrus" pitchFamily="66" charset="0"/>
              </a:rPr>
              <a:t> Find </a:t>
            </a:r>
            <a:r>
              <a:rPr lang="en-US" dirty="0" err="1" smtClean="0">
                <a:latin typeface="Papyrus" pitchFamily="66" charset="0"/>
              </a:rPr>
              <a:t>diatas</a:t>
            </a:r>
            <a:r>
              <a:rPr lang="en-US" dirty="0" smtClean="0">
                <a:latin typeface="Papyrus" pitchFamily="66" charset="0"/>
              </a:rPr>
              <a:t>.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1026" name="Picture 2" descr="C:\Users\hp mini\Documents\Book-09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786322"/>
            <a:ext cx="2143108" cy="16328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357166"/>
            <a:ext cx="850112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Papyrus" pitchFamily="66" charset="0"/>
              </a:rPr>
              <a:t>2.5.3.4 </a:t>
            </a:r>
            <a:r>
              <a:rPr lang="en-US" sz="2400" b="1" dirty="0" err="1" smtClean="0">
                <a:solidFill>
                  <a:srgbClr val="FFFF00"/>
                </a:solidFill>
                <a:latin typeface="Papyrus" pitchFamily="66" charset="0"/>
              </a:rPr>
              <a:t>Menyimpan</a:t>
            </a:r>
            <a:r>
              <a:rPr lang="en-US" sz="2400" b="1" dirty="0" smtClean="0">
                <a:solidFill>
                  <a:srgbClr val="FFFF00"/>
                </a:solidFill>
                <a:latin typeface="Papyrus" pitchFamily="66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Papyrus" pitchFamily="66" charset="0"/>
              </a:rPr>
              <a:t>Dokumen</a:t>
            </a:r>
            <a:endParaRPr lang="en-US" sz="2400" b="1" dirty="0" smtClean="0">
              <a:solidFill>
                <a:srgbClr val="FFFF00"/>
              </a:solidFill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Papyrus" pitchFamily="66" charset="0"/>
              </a:rPr>
              <a:t>Lembar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kerja</a:t>
            </a:r>
            <a:r>
              <a:rPr lang="en-US" dirty="0" smtClean="0">
                <a:latin typeface="Papyrus" pitchFamily="66" charset="0"/>
              </a:rPr>
              <a:t> (document) yang </a:t>
            </a:r>
            <a:r>
              <a:rPr lang="en-US" dirty="0" err="1" smtClean="0">
                <a:latin typeface="Papyrus" pitchFamily="66" charset="0"/>
              </a:rPr>
              <a:t>kita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buat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dapat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disimpan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pada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harddisk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atau</a:t>
            </a: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sv-SE" dirty="0" smtClean="0">
                <a:latin typeface="Papyrus" pitchFamily="66" charset="0"/>
              </a:rPr>
              <a:t>disket dengan cara sebagai berikut ;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1. </a:t>
            </a:r>
            <a:r>
              <a:rPr lang="en-US" dirty="0" err="1" smtClean="0">
                <a:latin typeface="Papyrus" pitchFamily="66" charset="0"/>
              </a:rPr>
              <a:t>Pilih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klik</a:t>
            </a:r>
            <a:r>
              <a:rPr lang="en-US" dirty="0" smtClean="0">
                <a:latin typeface="Papyrus" pitchFamily="66" charset="0"/>
              </a:rPr>
              <a:t> menu File, Save </a:t>
            </a:r>
            <a:r>
              <a:rPr lang="en-US" dirty="0" err="1" smtClean="0">
                <a:latin typeface="Papyrus" pitchFamily="66" charset="0"/>
              </a:rPr>
              <a:t>atau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Ctrl+S</a:t>
            </a:r>
            <a:r>
              <a:rPr lang="en-US" dirty="0" smtClean="0">
                <a:latin typeface="Papyrus" pitchFamily="66" charset="0"/>
              </a:rPr>
              <a:t>. </a:t>
            </a:r>
            <a:r>
              <a:rPr lang="en-US" dirty="0" err="1" smtClean="0">
                <a:latin typeface="Papyrus" pitchFamily="66" charset="0"/>
              </a:rPr>
              <a:t>Jika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Anda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menyimpan</a:t>
            </a: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document </a:t>
            </a:r>
            <a:r>
              <a:rPr lang="en-US" dirty="0" err="1" smtClean="0">
                <a:latin typeface="Papyrus" pitchFamily="66" charset="0"/>
              </a:rPr>
              <a:t>tersebut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untuk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pertama</a:t>
            </a:r>
            <a:r>
              <a:rPr lang="en-US" dirty="0" smtClean="0">
                <a:latin typeface="Papyrus" pitchFamily="66" charset="0"/>
              </a:rPr>
              <a:t> kali, </a:t>
            </a:r>
            <a:r>
              <a:rPr lang="en-US" dirty="0" err="1" smtClean="0">
                <a:latin typeface="Papyrus" pitchFamily="66" charset="0"/>
              </a:rPr>
              <a:t>kotak</a:t>
            </a:r>
            <a:r>
              <a:rPr lang="en-US" dirty="0" smtClean="0">
                <a:latin typeface="Papyrus" pitchFamily="66" charset="0"/>
              </a:rPr>
              <a:t> dialog Save As </a:t>
            </a:r>
            <a:r>
              <a:rPr lang="en-US" dirty="0" err="1" smtClean="0">
                <a:latin typeface="Papyrus" pitchFamily="66" charset="0"/>
              </a:rPr>
              <a:t>akan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ditampilkan</a:t>
            </a: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Papyrus" pitchFamily="66" charset="0"/>
              </a:rPr>
              <a:t>seperti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Gambar</a:t>
            </a:r>
            <a:r>
              <a:rPr lang="en-US" dirty="0" smtClean="0">
                <a:latin typeface="Papyrus" pitchFamily="66" charset="0"/>
              </a:rPr>
              <a:t> 2.13.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985534"/>
            <a:ext cx="4214842" cy="270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786050" y="5857892"/>
            <a:ext cx="3783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Papyrus" pitchFamily="66" charset="0"/>
              </a:rPr>
              <a:t>Gambar</a:t>
            </a:r>
            <a:r>
              <a:rPr lang="en-US" b="1" dirty="0" smtClean="0">
                <a:solidFill>
                  <a:srgbClr val="FF0000"/>
                </a:solidFill>
                <a:latin typeface="Papyrus" pitchFamily="66" charset="0"/>
              </a:rPr>
              <a:t> 2.13. </a:t>
            </a:r>
            <a:r>
              <a:rPr lang="en-US" b="1" dirty="0" err="1" smtClean="0">
                <a:solidFill>
                  <a:srgbClr val="FF0000"/>
                </a:solidFill>
                <a:latin typeface="Papyrus" pitchFamily="66" charset="0"/>
              </a:rPr>
              <a:t>kotak</a:t>
            </a:r>
            <a:r>
              <a:rPr lang="en-US" b="1" dirty="0" smtClean="0">
                <a:solidFill>
                  <a:srgbClr val="FF0000"/>
                </a:solidFill>
                <a:latin typeface="Papyrus" pitchFamily="66" charset="0"/>
              </a:rPr>
              <a:t> dialog Save As</a:t>
            </a:r>
            <a:endParaRPr lang="en-US" dirty="0">
              <a:solidFill>
                <a:srgbClr val="FF0000"/>
              </a:solidFill>
              <a:latin typeface="Papyru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578394"/>
            <a:ext cx="857256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latin typeface="Papyrus" pitchFamily="66" charset="0"/>
              </a:rPr>
              <a:t>Pada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tombol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daftar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pilihan</a:t>
            </a:r>
            <a:r>
              <a:rPr lang="en-US" dirty="0" smtClean="0">
                <a:latin typeface="Papyrus" pitchFamily="66" charset="0"/>
              </a:rPr>
              <a:t> Save in, </a:t>
            </a:r>
            <a:r>
              <a:rPr lang="en-US" dirty="0" err="1" smtClean="0">
                <a:latin typeface="Papyrus" pitchFamily="66" charset="0"/>
              </a:rPr>
              <a:t>pilih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klik</a:t>
            </a:r>
            <a:r>
              <a:rPr lang="en-US" dirty="0" smtClean="0">
                <a:latin typeface="Papyrus" pitchFamily="66" charset="0"/>
              </a:rPr>
              <a:t> drive </a:t>
            </a:r>
            <a:r>
              <a:rPr lang="en-US" dirty="0" err="1" smtClean="0">
                <a:latin typeface="Papyrus" pitchFamily="66" charset="0"/>
              </a:rPr>
              <a:t>atau</a:t>
            </a:r>
            <a:r>
              <a:rPr lang="en-US" dirty="0" smtClean="0">
                <a:latin typeface="Papyrus" pitchFamily="66" charset="0"/>
              </a:rPr>
              <a:t> folder yang </a:t>
            </a:r>
            <a:r>
              <a:rPr lang="en-US" dirty="0" err="1" smtClean="0">
                <a:latin typeface="Papyrus" pitchFamily="66" charset="0"/>
              </a:rPr>
              <a:t>diinginkan</a:t>
            </a:r>
            <a:r>
              <a:rPr lang="en-US" dirty="0" smtClean="0">
                <a:latin typeface="Papyru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3. </a:t>
            </a:r>
            <a:r>
              <a:rPr lang="en-US" dirty="0" err="1" smtClean="0">
                <a:latin typeface="Papyrus" pitchFamily="66" charset="0"/>
              </a:rPr>
              <a:t>Pada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kotak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isian</a:t>
            </a:r>
            <a:r>
              <a:rPr lang="en-US" dirty="0" smtClean="0">
                <a:latin typeface="Papyrus" pitchFamily="66" charset="0"/>
              </a:rPr>
              <a:t> File name, </a:t>
            </a:r>
            <a:r>
              <a:rPr lang="en-US" dirty="0" err="1" smtClean="0">
                <a:latin typeface="Papyrus" pitchFamily="66" charset="0"/>
              </a:rPr>
              <a:t>ketikkan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nama</a:t>
            </a:r>
            <a:r>
              <a:rPr lang="en-US" dirty="0" smtClean="0">
                <a:latin typeface="Papyrus" pitchFamily="66" charset="0"/>
              </a:rPr>
              <a:t> file yang </a:t>
            </a:r>
            <a:r>
              <a:rPr lang="en-US" dirty="0" err="1" smtClean="0">
                <a:latin typeface="Papyrus" pitchFamily="66" charset="0"/>
              </a:rPr>
              <a:t>Anda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inginkan</a:t>
            </a:r>
            <a:r>
              <a:rPr lang="en-US" dirty="0" smtClean="0">
                <a:latin typeface="Papyru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4. </a:t>
            </a:r>
            <a:r>
              <a:rPr lang="en-US" dirty="0" err="1" smtClean="0">
                <a:latin typeface="Papyrus" pitchFamily="66" charset="0"/>
              </a:rPr>
              <a:t>Klik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tombol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perintah</a:t>
            </a:r>
            <a:r>
              <a:rPr lang="en-US" dirty="0" smtClean="0">
                <a:latin typeface="Papyrus" pitchFamily="66" charset="0"/>
              </a:rPr>
              <a:t> Save </a:t>
            </a:r>
            <a:r>
              <a:rPr lang="en-US" dirty="0" err="1" smtClean="0">
                <a:latin typeface="Papyrus" pitchFamily="66" charset="0"/>
              </a:rPr>
              <a:t>untuk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memproses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penyimpanannya</a:t>
            </a:r>
            <a:r>
              <a:rPr lang="en-US" dirty="0" smtClean="0">
                <a:latin typeface="Papyru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chemeClr val="accent4"/>
                </a:solidFill>
                <a:latin typeface="Papyrus" pitchFamily="66" charset="0"/>
              </a:rPr>
              <a:t>Catatan</a:t>
            </a:r>
            <a:r>
              <a:rPr lang="en-US" dirty="0" smtClean="0">
                <a:solidFill>
                  <a:schemeClr val="accent4"/>
                </a:solidFill>
                <a:latin typeface="Papyrus" pitchFamily="66" charset="0"/>
              </a:rPr>
              <a:t> ;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latin typeface="Papyrus" pitchFamily="66" charset="0"/>
              </a:rPr>
              <a:t>1. Dibawah pilihan Save in terdapat icon-icon alamat yang sering digunakan </a:t>
            </a:r>
            <a:r>
              <a:rPr lang="en-US" dirty="0" err="1" smtClean="0">
                <a:latin typeface="Papyrus" pitchFamily="66" charset="0"/>
              </a:rPr>
              <a:t>untuk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menyimpan</a:t>
            </a:r>
            <a:r>
              <a:rPr lang="en-US" dirty="0" smtClean="0">
                <a:latin typeface="Papyrus" pitchFamily="66" charset="0"/>
              </a:rPr>
              <a:t> data. </a:t>
            </a:r>
            <a:r>
              <a:rPr lang="en-US" dirty="0" err="1" smtClean="0">
                <a:latin typeface="Papyrus" pitchFamily="66" charset="0"/>
              </a:rPr>
              <a:t>Anda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dapat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langsung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meng-klik</a:t>
            </a:r>
            <a:r>
              <a:rPr lang="en-US" dirty="0" smtClean="0">
                <a:latin typeface="Papyrus" pitchFamily="66" charset="0"/>
              </a:rPr>
              <a:t> icon </a:t>
            </a:r>
            <a:r>
              <a:rPr lang="en-US" dirty="0" err="1" smtClean="0">
                <a:latin typeface="Papyrus" pitchFamily="66" charset="0"/>
              </a:rPr>
              <a:t>tersebut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jika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Anda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ingin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menyimpan</a:t>
            </a:r>
            <a:r>
              <a:rPr lang="en-US" dirty="0" smtClean="0">
                <a:latin typeface="Papyrus" pitchFamily="66" charset="0"/>
              </a:rPr>
              <a:t> data </a:t>
            </a:r>
            <a:r>
              <a:rPr lang="en-US" dirty="0" err="1" smtClean="0">
                <a:latin typeface="Papyrus" pitchFamily="66" charset="0"/>
              </a:rPr>
              <a:t>pada</a:t>
            </a:r>
            <a:r>
              <a:rPr lang="en-US" dirty="0" smtClean="0">
                <a:latin typeface="Papyrus" pitchFamily="66" charset="0"/>
              </a:rPr>
              <a:t> icon </a:t>
            </a:r>
            <a:r>
              <a:rPr lang="en-US" dirty="0" err="1" smtClean="0">
                <a:latin typeface="Papyrus" pitchFamily="66" charset="0"/>
              </a:rPr>
              <a:t>tersebut</a:t>
            </a:r>
            <a:r>
              <a:rPr lang="en-US" dirty="0" smtClean="0">
                <a:latin typeface="Papyru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2. </a:t>
            </a:r>
            <a:r>
              <a:rPr lang="en-US" dirty="0" err="1" smtClean="0">
                <a:latin typeface="Papyrus" pitchFamily="66" charset="0"/>
              </a:rPr>
              <a:t>Jika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diperlukan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Anda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juga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dapat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memilih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jenis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bentuk</a:t>
            </a:r>
            <a:r>
              <a:rPr lang="en-US" dirty="0" smtClean="0">
                <a:latin typeface="Papyrus" pitchFamily="66" charset="0"/>
              </a:rPr>
              <a:t> format </a:t>
            </a:r>
            <a:r>
              <a:rPr lang="en-US" dirty="0" err="1" smtClean="0">
                <a:latin typeface="Papyrus" pitchFamily="66" charset="0"/>
              </a:rPr>
              <a:t>penyimpanan</a:t>
            </a:r>
            <a:r>
              <a:rPr lang="en-US" dirty="0" smtClean="0">
                <a:latin typeface="Papyrus" pitchFamily="66" charset="0"/>
              </a:rPr>
              <a:t> file </a:t>
            </a:r>
            <a:r>
              <a:rPr lang="en-US" dirty="0" err="1" smtClean="0">
                <a:latin typeface="Papyrus" pitchFamily="66" charset="0"/>
              </a:rPr>
              <a:t>pada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tombol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daftar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pilihan</a:t>
            </a:r>
            <a:r>
              <a:rPr lang="en-US" dirty="0" smtClean="0">
                <a:latin typeface="Papyrus" pitchFamily="66" charset="0"/>
              </a:rPr>
              <a:t> Save as type. </a:t>
            </a:r>
            <a:r>
              <a:rPr lang="en-US" dirty="0" err="1" smtClean="0">
                <a:latin typeface="Papyrus" pitchFamily="66" charset="0"/>
              </a:rPr>
              <a:t>Disamping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cara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atas</a:t>
            </a:r>
            <a:r>
              <a:rPr lang="en-US" dirty="0" smtClean="0">
                <a:latin typeface="Papyrus" pitchFamily="66" charset="0"/>
              </a:rPr>
              <a:t>, </a:t>
            </a:r>
            <a:r>
              <a:rPr lang="en-US" dirty="0" err="1" smtClean="0">
                <a:latin typeface="Papyrus" pitchFamily="66" charset="0"/>
              </a:rPr>
              <a:t>kita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juga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dapat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menyimpan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dokumen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dengan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langsung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meng-klik</a:t>
            </a:r>
            <a:r>
              <a:rPr lang="en-US" dirty="0" smtClean="0">
                <a:latin typeface="Papyrus" pitchFamily="66" charset="0"/>
              </a:rPr>
              <a:t> icon save (</a:t>
            </a:r>
            <a:r>
              <a:rPr lang="en-US" dirty="0" err="1" smtClean="0">
                <a:latin typeface="Papyrus" pitchFamily="66" charset="0"/>
              </a:rPr>
              <a:t>gambar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disket</a:t>
            </a:r>
            <a:r>
              <a:rPr lang="en-US" dirty="0" smtClean="0">
                <a:latin typeface="Papyrus" pitchFamily="66" charset="0"/>
              </a:rPr>
              <a:t>) yang </a:t>
            </a:r>
            <a:r>
              <a:rPr lang="en-US" dirty="0" err="1" smtClean="0">
                <a:latin typeface="Papyrus" pitchFamily="66" charset="0"/>
              </a:rPr>
              <a:t>terdapat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pada</a:t>
            </a:r>
            <a:r>
              <a:rPr lang="en-US" dirty="0" smtClean="0">
                <a:latin typeface="Papyrus" pitchFamily="66" charset="0"/>
              </a:rPr>
              <a:t> toolbar </a:t>
            </a:r>
            <a:r>
              <a:rPr lang="en-US" dirty="0" err="1" smtClean="0">
                <a:latin typeface="Papyrus" pitchFamily="66" charset="0"/>
              </a:rPr>
              <a:t>standar</a:t>
            </a:r>
            <a:r>
              <a:rPr lang="en-US" dirty="0" smtClean="0">
                <a:latin typeface="Papyrus" pitchFamily="66" charset="0"/>
              </a:rPr>
              <a:t>.</a:t>
            </a:r>
            <a:endParaRPr lang="en-US" dirty="0">
              <a:latin typeface="Papyrus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758684"/>
            <a:ext cx="88582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B0F0"/>
                </a:solidFill>
                <a:latin typeface="Papyrus" pitchFamily="66" charset="0"/>
              </a:rPr>
              <a:t>2.5.3.5 </a:t>
            </a:r>
            <a:r>
              <a:rPr lang="en-US" sz="2800" b="1" dirty="0" err="1" smtClean="0">
                <a:solidFill>
                  <a:srgbClr val="00B0F0"/>
                </a:solidFill>
                <a:latin typeface="Papyrus" pitchFamily="66" charset="0"/>
              </a:rPr>
              <a:t>Membuka</a:t>
            </a:r>
            <a:r>
              <a:rPr lang="en-US" sz="2800" b="1" dirty="0" smtClean="0">
                <a:solidFill>
                  <a:srgbClr val="00B0F0"/>
                </a:solidFill>
                <a:latin typeface="Papyrus" pitchFamily="66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Papyrus" pitchFamily="66" charset="0"/>
              </a:rPr>
              <a:t>Dokumen</a:t>
            </a:r>
            <a:r>
              <a:rPr lang="en-US" sz="2800" b="1" dirty="0" smtClean="0">
                <a:solidFill>
                  <a:srgbClr val="00B0F0"/>
                </a:solidFill>
                <a:latin typeface="Papyrus" pitchFamily="66" charset="0"/>
              </a:rPr>
              <a:t> Lama</a:t>
            </a:r>
          </a:p>
          <a:p>
            <a:pPr>
              <a:lnSpc>
                <a:spcPct val="150000"/>
              </a:lnSpc>
            </a:pPr>
            <a:endParaRPr lang="en-US" sz="1200" b="1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Papyrus" pitchFamily="66" charset="0"/>
              </a:rPr>
              <a:t>Banyak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cara</a:t>
            </a:r>
            <a:r>
              <a:rPr lang="en-US" dirty="0" smtClean="0">
                <a:latin typeface="Papyrus" pitchFamily="66" charset="0"/>
              </a:rPr>
              <a:t> yang </a:t>
            </a:r>
            <a:r>
              <a:rPr lang="en-US" dirty="0" err="1" smtClean="0">
                <a:latin typeface="Papyrus" pitchFamily="66" charset="0"/>
              </a:rPr>
              <a:t>dapat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kita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gunakan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untuk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membuka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kembali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dokumen</a:t>
            </a:r>
            <a:r>
              <a:rPr lang="en-US" dirty="0" smtClean="0">
                <a:latin typeface="Papyrus" pitchFamily="66" charset="0"/>
              </a:rPr>
              <a:t> lama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(yang </a:t>
            </a:r>
            <a:r>
              <a:rPr lang="en-US" dirty="0" err="1" smtClean="0">
                <a:latin typeface="Papyrus" pitchFamily="66" charset="0"/>
              </a:rPr>
              <a:t>pernah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disimpan</a:t>
            </a:r>
            <a:r>
              <a:rPr lang="en-US" dirty="0" smtClean="0">
                <a:latin typeface="Papyrus" pitchFamily="66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1. </a:t>
            </a:r>
            <a:r>
              <a:rPr lang="en-US" dirty="0" err="1" smtClean="0">
                <a:latin typeface="Papyrus" pitchFamily="66" charset="0"/>
              </a:rPr>
              <a:t>Menggunakan</a:t>
            </a:r>
            <a:r>
              <a:rPr lang="en-US" dirty="0" smtClean="0">
                <a:latin typeface="Papyrus" pitchFamily="66" charset="0"/>
              </a:rPr>
              <a:t> Menu File-Open 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Papyrus" pitchFamily="66" charset="0"/>
              </a:rPr>
              <a:t>Dilakukan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dengan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cara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meng-klik</a:t>
            </a:r>
            <a:r>
              <a:rPr lang="en-US" dirty="0" smtClean="0">
                <a:latin typeface="Papyrus" pitchFamily="66" charset="0"/>
              </a:rPr>
              <a:t> menu File </a:t>
            </a:r>
            <a:r>
              <a:rPr lang="en-US" dirty="0" err="1" smtClean="0">
                <a:latin typeface="Papyrus" pitchFamily="66" charset="0"/>
              </a:rPr>
              <a:t>lalu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pilih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klik</a:t>
            </a:r>
            <a:r>
              <a:rPr lang="en-US" dirty="0" smtClean="0">
                <a:latin typeface="Papyrus" pitchFamily="66" charset="0"/>
              </a:rPr>
              <a:t> Open.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2. </a:t>
            </a:r>
            <a:r>
              <a:rPr lang="en-US" dirty="0" err="1" smtClean="0">
                <a:latin typeface="Papyrus" pitchFamily="66" charset="0"/>
              </a:rPr>
              <a:t>Menggunakan</a:t>
            </a:r>
            <a:r>
              <a:rPr lang="en-US" dirty="0" smtClean="0">
                <a:latin typeface="Papyrus" pitchFamily="66" charset="0"/>
              </a:rPr>
              <a:t> Icon Open</a:t>
            </a:r>
          </a:p>
          <a:p>
            <a:pPr>
              <a:lnSpc>
                <a:spcPct val="150000"/>
              </a:lnSpc>
            </a:pPr>
            <a:r>
              <a:rPr lang="nn-NO" dirty="0" smtClean="0">
                <a:latin typeface="Papyrus" pitchFamily="66" charset="0"/>
              </a:rPr>
              <a:t>Dengan cara meng-klik icon open dengan gambar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3. </a:t>
            </a:r>
            <a:r>
              <a:rPr lang="en-US" dirty="0" err="1" smtClean="0">
                <a:latin typeface="Papyrus" pitchFamily="66" charset="0"/>
              </a:rPr>
              <a:t>Menggunakan</a:t>
            </a:r>
            <a:r>
              <a:rPr lang="en-US" dirty="0" smtClean="0">
                <a:latin typeface="Papyrus" pitchFamily="66" charset="0"/>
              </a:rPr>
              <a:t> Menu Documents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Cara </a:t>
            </a:r>
            <a:r>
              <a:rPr lang="en-US" dirty="0" err="1" smtClean="0">
                <a:latin typeface="Papyrus" pitchFamily="66" charset="0"/>
              </a:rPr>
              <a:t>ini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dilakukan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dengan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meng-klik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tombol</a:t>
            </a:r>
            <a:r>
              <a:rPr lang="en-US" dirty="0" smtClean="0">
                <a:latin typeface="Papyrus" pitchFamily="66" charset="0"/>
              </a:rPr>
              <a:t> Start yang </a:t>
            </a:r>
            <a:r>
              <a:rPr lang="en-US" dirty="0" err="1" smtClean="0">
                <a:latin typeface="Papyrus" pitchFamily="66" charset="0"/>
              </a:rPr>
              <a:t>ada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ditaskbar</a:t>
            </a:r>
            <a:r>
              <a:rPr lang="en-US" dirty="0" smtClean="0">
                <a:latin typeface="Papyrus" pitchFamily="66" charset="0"/>
              </a:rPr>
              <a:t>, </a:t>
            </a:r>
            <a:r>
              <a:rPr lang="en-US" dirty="0" err="1" smtClean="0">
                <a:latin typeface="Papyrus" pitchFamily="66" charset="0"/>
              </a:rPr>
              <a:t>pilih</a:t>
            </a: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menu Documents, </a:t>
            </a:r>
            <a:r>
              <a:rPr lang="en-US" dirty="0" err="1" smtClean="0">
                <a:latin typeface="Papyrus" pitchFamily="66" charset="0"/>
              </a:rPr>
              <a:t>maka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akan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muncul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sejumlah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nama</a:t>
            </a:r>
            <a:r>
              <a:rPr lang="en-US" dirty="0" smtClean="0">
                <a:latin typeface="Papyrus" pitchFamily="66" charset="0"/>
              </a:rPr>
              <a:t> file yang </a:t>
            </a:r>
            <a:r>
              <a:rPr lang="en-US" dirty="0" err="1" smtClean="0">
                <a:latin typeface="Papyrus" pitchFamily="66" charset="0"/>
              </a:rPr>
              <a:t>pernah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kita</a:t>
            </a: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Papyrus" pitchFamily="66" charset="0"/>
              </a:rPr>
              <a:t>buka</a:t>
            </a:r>
            <a:r>
              <a:rPr lang="en-US" dirty="0" smtClean="0">
                <a:latin typeface="Papyrus" pitchFamily="66" charset="0"/>
              </a:rPr>
              <a:t>. </a:t>
            </a:r>
            <a:r>
              <a:rPr lang="en-US" dirty="0" err="1" smtClean="0">
                <a:latin typeface="Papyrus" pitchFamily="66" charset="0"/>
              </a:rPr>
              <a:t>Klik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nama</a:t>
            </a:r>
            <a:r>
              <a:rPr lang="en-US" dirty="0" smtClean="0">
                <a:latin typeface="Papyrus" pitchFamily="66" charset="0"/>
              </a:rPr>
              <a:t> file yang </a:t>
            </a:r>
            <a:r>
              <a:rPr lang="en-US" dirty="0" err="1" smtClean="0">
                <a:latin typeface="Papyrus" pitchFamily="66" charset="0"/>
              </a:rPr>
              <a:t>akan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kita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buka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tersebut</a:t>
            </a:r>
            <a:r>
              <a:rPr lang="en-US" dirty="0" smtClean="0">
                <a:latin typeface="Papyrus" pitchFamily="66" charset="0"/>
              </a:rPr>
              <a:t>.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857628"/>
            <a:ext cx="52506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0" y="1556792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60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Goudy Stout" pitchFamily="18" charset="0"/>
              </a:rPr>
              <a:t>MODUL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Goudy Stout" pitchFamily="18" charset="0"/>
              </a:rPr>
              <a:t> 2</a:t>
            </a:r>
            <a:endParaRPr lang="id-ID" sz="6000" b="1" dirty="0" smtClean="0">
              <a:ln>
                <a:solidFill>
                  <a:srgbClr val="00B0F0"/>
                </a:solidFill>
              </a:ln>
              <a:solidFill>
                <a:srgbClr val="FF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Goudy Stout" pitchFamily="18" charset="0"/>
            </a:endParaRPr>
          </a:p>
          <a:p>
            <a:pPr algn="ctr"/>
            <a:endParaRPr lang="id-ID" sz="6000" b="1" dirty="0">
              <a:latin typeface="Broadway BT" pitchFamily="82" charset="0"/>
            </a:endParaRPr>
          </a:p>
          <a:p>
            <a:pPr algn="ctr"/>
            <a:r>
              <a:rPr lang="id-ID" sz="6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Berlin Sans FB Demi" pitchFamily="34" charset="0"/>
              </a:rPr>
              <a:t>MICROSOFT WORD</a:t>
            </a:r>
            <a:endParaRPr lang="id-ID" sz="600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rgbClr val="00B050">
                    <a:alpha val="40000"/>
                  </a:srgbClr>
                </a:glow>
              </a:effectLst>
              <a:latin typeface="Berlin Sans FB Demi" pitchFamily="34" charset="0"/>
            </a:endParaRPr>
          </a:p>
        </p:txBody>
      </p:sp>
      <p:pic>
        <p:nvPicPr>
          <p:cNvPr id="2050" name="Picture 2" descr="C:\Users\hp mini\Documents\Laptop-02-jun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5143512"/>
            <a:ext cx="171451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197346"/>
            <a:ext cx="878684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B0F0"/>
                </a:solidFill>
                <a:latin typeface="Papyrus" pitchFamily="66" charset="0"/>
              </a:rPr>
              <a:t>2.5.3.6 </a:t>
            </a:r>
            <a:r>
              <a:rPr lang="en-US" sz="2800" b="1" dirty="0" err="1" smtClean="0">
                <a:solidFill>
                  <a:srgbClr val="00B0F0"/>
                </a:solidFill>
                <a:latin typeface="Papyrus" pitchFamily="66" charset="0"/>
              </a:rPr>
              <a:t>Menyimpan</a:t>
            </a:r>
            <a:r>
              <a:rPr lang="en-US" sz="2800" b="1" dirty="0" smtClean="0">
                <a:solidFill>
                  <a:srgbClr val="00B0F0"/>
                </a:solidFill>
                <a:latin typeface="Papyrus" pitchFamily="66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Papyrus" pitchFamily="66" charset="0"/>
              </a:rPr>
              <a:t>Dokumen</a:t>
            </a:r>
            <a:r>
              <a:rPr lang="en-US" sz="2800" b="1" dirty="0" smtClean="0">
                <a:solidFill>
                  <a:srgbClr val="00B0F0"/>
                </a:solidFill>
                <a:latin typeface="Papyrus" pitchFamily="66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Papyrus" pitchFamily="66" charset="0"/>
              </a:rPr>
              <a:t>Dengan</a:t>
            </a:r>
            <a:r>
              <a:rPr lang="en-US" sz="2800" b="1" dirty="0" smtClean="0">
                <a:solidFill>
                  <a:srgbClr val="00B0F0"/>
                </a:solidFill>
                <a:latin typeface="Papyrus" pitchFamily="66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Papyrus" pitchFamily="66" charset="0"/>
              </a:rPr>
              <a:t>Nama</a:t>
            </a:r>
            <a:r>
              <a:rPr lang="en-US" sz="2800" b="1" dirty="0" smtClean="0">
                <a:solidFill>
                  <a:srgbClr val="00B0F0"/>
                </a:solidFill>
                <a:latin typeface="Papyrus" pitchFamily="66" charset="0"/>
              </a:rPr>
              <a:t> Lain</a:t>
            </a:r>
          </a:p>
          <a:p>
            <a:pPr>
              <a:lnSpc>
                <a:spcPct val="150000"/>
              </a:lnSpc>
            </a:pPr>
            <a:endParaRPr lang="en-US" sz="1200" b="1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Papyrus" pitchFamily="66" charset="0"/>
              </a:rPr>
              <a:t>Lembar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kerja</a:t>
            </a:r>
            <a:r>
              <a:rPr lang="en-US" dirty="0" smtClean="0">
                <a:latin typeface="Papyrus" pitchFamily="66" charset="0"/>
              </a:rPr>
              <a:t> (</a:t>
            </a:r>
            <a:r>
              <a:rPr lang="en-US" dirty="0" err="1" smtClean="0">
                <a:latin typeface="Papyrus" pitchFamily="66" charset="0"/>
              </a:rPr>
              <a:t>dokumen</a:t>
            </a:r>
            <a:r>
              <a:rPr lang="en-US" dirty="0" smtClean="0">
                <a:latin typeface="Papyrus" pitchFamily="66" charset="0"/>
              </a:rPr>
              <a:t>) yang </a:t>
            </a:r>
            <a:r>
              <a:rPr lang="en-US" dirty="0" err="1" smtClean="0">
                <a:latin typeface="Papyrus" pitchFamily="66" charset="0"/>
              </a:rPr>
              <a:t>pernah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disimpan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ingin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kita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simpan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lagi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dengan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nama</a:t>
            </a:r>
            <a:r>
              <a:rPr lang="en-US" dirty="0" smtClean="0">
                <a:latin typeface="Papyrus" pitchFamily="66" charset="0"/>
              </a:rPr>
              <a:t> lain </a:t>
            </a:r>
            <a:r>
              <a:rPr lang="en-US" dirty="0" err="1" smtClean="0">
                <a:latin typeface="Papyrus" pitchFamily="66" charset="0"/>
              </a:rPr>
              <a:t>karena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ada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beberapa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perubahan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terhadap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dokumen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tersebut</a:t>
            </a:r>
            <a:r>
              <a:rPr lang="en-US" dirty="0" smtClean="0">
                <a:latin typeface="Papyrus" pitchFamily="66" charset="0"/>
              </a:rPr>
              <a:t>. </a:t>
            </a:r>
            <a:r>
              <a:rPr lang="en-US" dirty="0" err="1" smtClean="0">
                <a:latin typeface="Papyrus" pitchFamily="66" charset="0"/>
              </a:rPr>
              <a:t>Untuk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menyimpan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dokumen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dengan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nama</a:t>
            </a:r>
            <a:r>
              <a:rPr lang="en-US" dirty="0" smtClean="0">
                <a:latin typeface="Papyrus" pitchFamily="66" charset="0"/>
              </a:rPr>
              <a:t> lain </a:t>
            </a:r>
            <a:r>
              <a:rPr lang="en-US" dirty="0" err="1" smtClean="0">
                <a:latin typeface="Papyrus" pitchFamily="66" charset="0"/>
              </a:rPr>
              <a:t>dapat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dilakukan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dengan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cara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meng-klik</a:t>
            </a:r>
            <a:r>
              <a:rPr lang="en-US" dirty="0" smtClean="0">
                <a:latin typeface="Papyrus" pitchFamily="66" charset="0"/>
              </a:rPr>
              <a:t> menu File </a:t>
            </a:r>
            <a:r>
              <a:rPr lang="en-US" dirty="0" err="1" smtClean="0">
                <a:latin typeface="Papyrus" pitchFamily="66" charset="0"/>
              </a:rPr>
              <a:t>lalu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pilih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klik</a:t>
            </a:r>
            <a:r>
              <a:rPr lang="en-US" dirty="0" smtClean="0">
                <a:latin typeface="Papyrus" pitchFamily="66" charset="0"/>
              </a:rPr>
              <a:t> Save As. </a:t>
            </a:r>
            <a:r>
              <a:rPr lang="en-US" dirty="0" err="1" smtClean="0">
                <a:latin typeface="Papyrus" pitchFamily="66" charset="0"/>
              </a:rPr>
              <a:t>Kemudian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ketikkan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nama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baru</a:t>
            </a:r>
            <a:r>
              <a:rPr lang="en-US" dirty="0" smtClean="0">
                <a:latin typeface="Papyrus" pitchFamily="66" charset="0"/>
              </a:rPr>
              <a:t> yang </a:t>
            </a:r>
            <a:r>
              <a:rPr lang="en-US" dirty="0" err="1" smtClean="0">
                <a:latin typeface="Papyrus" pitchFamily="66" charset="0"/>
              </a:rPr>
              <a:t>dinginkan</a:t>
            </a:r>
            <a:r>
              <a:rPr lang="en-US" dirty="0" smtClean="0">
                <a:latin typeface="Papyrus" pitchFamily="66" charset="0"/>
              </a:rPr>
              <a:t>, </a:t>
            </a:r>
            <a:r>
              <a:rPr lang="en-US" dirty="0" err="1" smtClean="0">
                <a:latin typeface="Papyrus" pitchFamily="66" charset="0"/>
              </a:rPr>
              <a:t>lalu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klik</a:t>
            </a:r>
            <a:r>
              <a:rPr lang="en-US" dirty="0" smtClean="0">
                <a:latin typeface="Papyrus" pitchFamily="66" charset="0"/>
              </a:rPr>
              <a:t> Save </a:t>
            </a:r>
            <a:r>
              <a:rPr lang="en-US" dirty="0" err="1" smtClean="0">
                <a:latin typeface="Papyrus" pitchFamily="66" charset="0"/>
              </a:rPr>
              <a:t>untuk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memproses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penyimpanannya</a:t>
            </a:r>
            <a:r>
              <a:rPr lang="en-US" dirty="0" smtClean="0">
                <a:latin typeface="Papyru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B0F0"/>
                </a:solidFill>
                <a:latin typeface="Papyrus" pitchFamily="66" charset="0"/>
              </a:rPr>
              <a:t>2.5.4 </a:t>
            </a:r>
            <a:r>
              <a:rPr lang="en-US" sz="2800" b="1" dirty="0" err="1" smtClean="0">
                <a:solidFill>
                  <a:srgbClr val="00B0F0"/>
                </a:solidFill>
                <a:latin typeface="Papyrus" pitchFamily="66" charset="0"/>
              </a:rPr>
              <a:t>Pengaturan</a:t>
            </a:r>
            <a:r>
              <a:rPr lang="en-US" sz="2800" b="1" dirty="0" smtClean="0">
                <a:solidFill>
                  <a:srgbClr val="00B0F0"/>
                </a:solidFill>
                <a:latin typeface="Papyrus" pitchFamily="66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Papyrus" pitchFamily="66" charset="0"/>
              </a:rPr>
              <a:t>Dokumen</a:t>
            </a:r>
            <a:endParaRPr lang="en-US" sz="2800" b="1" dirty="0" smtClean="0">
              <a:solidFill>
                <a:srgbClr val="00B0F0"/>
              </a:solidFill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FF00"/>
                </a:solidFill>
                <a:latin typeface="Papyrus" pitchFamily="66" charset="0"/>
              </a:rPr>
              <a:t>2.5.4.1 </a:t>
            </a:r>
            <a:r>
              <a:rPr lang="en-US" sz="2000" b="1" dirty="0" err="1" smtClean="0">
                <a:solidFill>
                  <a:srgbClr val="FFFF00"/>
                </a:solidFill>
                <a:latin typeface="Papyrus" pitchFamily="66" charset="0"/>
              </a:rPr>
              <a:t>Pengaturan</a:t>
            </a:r>
            <a:r>
              <a:rPr lang="en-US" sz="2000" b="1" dirty="0" smtClean="0">
                <a:solidFill>
                  <a:srgbClr val="FFFF00"/>
                </a:solidFill>
                <a:latin typeface="Papyrus" pitchFamily="66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Papyrus" pitchFamily="66" charset="0"/>
              </a:rPr>
              <a:t>Halaman</a:t>
            </a:r>
            <a:r>
              <a:rPr lang="en-US" sz="2000" b="1" dirty="0" smtClean="0">
                <a:solidFill>
                  <a:srgbClr val="FFFF00"/>
                </a:solidFill>
                <a:latin typeface="Papyrus" pitchFamily="66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Papyrus" pitchFamily="66" charset="0"/>
              </a:rPr>
              <a:t>Dokumen</a:t>
            </a:r>
            <a:r>
              <a:rPr lang="en-US" sz="2000" b="1" dirty="0" smtClean="0">
                <a:solidFill>
                  <a:srgbClr val="FFFF00"/>
                </a:solidFill>
                <a:latin typeface="Papyrus" pitchFamily="66" charset="0"/>
              </a:rPr>
              <a:t> (Page Set-Up)</a:t>
            </a:r>
          </a:p>
          <a:p>
            <a:pPr>
              <a:lnSpc>
                <a:spcPct val="150000"/>
              </a:lnSpc>
            </a:pPr>
            <a:endParaRPr lang="en-US" sz="1000" b="1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Agar </a:t>
            </a:r>
            <a:r>
              <a:rPr lang="en-US" dirty="0" err="1" smtClean="0">
                <a:latin typeface="Papyrus" pitchFamily="66" charset="0"/>
              </a:rPr>
              <a:t>dokumen</a:t>
            </a:r>
            <a:r>
              <a:rPr lang="en-US" dirty="0" smtClean="0">
                <a:latin typeface="Papyrus" pitchFamily="66" charset="0"/>
              </a:rPr>
              <a:t> yang </a:t>
            </a:r>
            <a:r>
              <a:rPr lang="en-US" dirty="0" err="1" smtClean="0">
                <a:latin typeface="Papyrus" pitchFamily="66" charset="0"/>
              </a:rPr>
              <a:t>kita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kerjakan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dapat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dicetak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sesuai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dengan</a:t>
            </a:r>
            <a:r>
              <a:rPr lang="en-US" dirty="0" smtClean="0">
                <a:latin typeface="Papyrus" pitchFamily="66" charset="0"/>
              </a:rPr>
              <a:t> yang </a:t>
            </a:r>
            <a:r>
              <a:rPr lang="en-US" dirty="0" err="1" smtClean="0">
                <a:latin typeface="Papyrus" pitchFamily="66" charset="0"/>
              </a:rPr>
              <a:t>kita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sv-SE" dirty="0" smtClean="0">
                <a:latin typeface="Papyrus" pitchFamily="66" charset="0"/>
              </a:rPr>
              <a:t>inginkan, maka mutlak diperlukan pengetahuan tentang tata cara pengaturan </a:t>
            </a:r>
            <a:r>
              <a:rPr lang="fi-FI" dirty="0" smtClean="0">
                <a:latin typeface="Papyrus" pitchFamily="66" charset="0"/>
              </a:rPr>
              <a:t>dokumen ini. Apa saja yang dapat kita lakukan terhadap pengaturan halaman dokumen ini ?. Untuk menjawabnya, mari kita lakukan sbb;</a:t>
            </a:r>
            <a:endParaRPr lang="en-US" dirty="0">
              <a:latin typeface="Papyrus" pitchFamily="66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500042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 smtClean="0">
                <a:latin typeface="Papyrus" pitchFamily="66" charset="0"/>
              </a:rPr>
              <a:t>Klik</a:t>
            </a:r>
            <a:r>
              <a:rPr lang="en-US" dirty="0" smtClean="0">
                <a:latin typeface="Papyrus" pitchFamily="66" charset="0"/>
              </a:rPr>
              <a:t> menu File, </a:t>
            </a:r>
            <a:r>
              <a:rPr lang="en-US" dirty="0" err="1" smtClean="0">
                <a:latin typeface="Papyrus" pitchFamily="66" charset="0"/>
              </a:rPr>
              <a:t>lalu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pilih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klik</a:t>
            </a:r>
            <a:r>
              <a:rPr lang="en-US" dirty="0" smtClean="0">
                <a:latin typeface="Papyrus" pitchFamily="66" charset="0"/>
              </a:rPr>
              <a:t> menu Page Setup.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 smtClean="0">
                <a:latin typeface="Papyrus" pitchFamily="66" charset="0"/>
              </a:rPr>
              <a:t>Tunggu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sampai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muncul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kotak</a:t>
            </a:r>
            <a:r>
              <a:rPr lang="en-US" dirty="0" smtClean="0">
                <a:latin typeface="Papyrus" pitchFamily="66" charset="0"/>
              </a:rPr>
              <a:t> dialog Page Setup </a:t>
            </a:r>
            <a:r>
              <a:rPr lang="en-US" dirty="0" err="1" smtClean="0">
                <a:latin typeface="Papyrus" pitchFamily="66" charset="0"/>
              </a:rPr>
              <a:t>seperti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Gambar</a:t>
            </a:r>
            <a:r>
              <a:rPr lang="en-US" dirty="0" smtClean="0">
                <a:latin typeface="Papyrus" pitchFamily="66" charset="0"/>
              </a:rPr>
              <a:t> 2.14.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928802"/>
            <a:ext cx="4786346" cy="339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571736" y="5786454"/>
            <a:ext cx="4087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Papyrus" pitchFamily="66" charset="0"/>
              </a:rPr>
              <a:t>Gambar</a:t>
            </a:r>
            <a:r>
              <a:rPr lang="en-US" b="1" dirty="0" smtClean="0">
                <a:solidFill>
                  <a:srgbClr val="FF0000"/>
                </a:solidFill>
                <a:latin typeface="Papyrus" pitchFamily="66" charset="0"/>
              </a:rPr>
              <a:t> 2.14. </a:t>
            </a:r>
            <a:r>
              <a:rPr lang="en-US" b="1" dirty="0" err="1" smtClean="0">
                <a:solidFill>
                  <a:srgbClr val="FF0000"/>
                </a:solidFill>
                <a:latin typeface="Papyrus" pitchFamily="66" charset="0"/>
              </a:rPr>
              <a:t>kotak</a:t>
            </a:r>
            <a:r>
              <a:rPr lang="en-US" b="1" dirty="0" smtClean="0">
                <a:solidFill>
                  <a:srgbClr val="FF0000"/>
                </a:solidFill>
                <a:latin typeface="Papyrus" pitchFamily="66" charset="0"/>
              </a:rPr>
              <a:t> dialog Page Setup</a:t>
            </a:r>
            <a:endParaRPr lang="en-US" dirty="0">
              <a:solidFill>
                <a:srgbClr val="FF0000"/>
              </a:solidFill>
              <a:latin typeface="Papyru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222" y="142852"/>
            <a:ext cx="878681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latin typeface="Papyrus" pitchFamily="66" charset="0"/>
              </a:rPr>
              <a:t>Untuk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melihat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efek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dari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perubahan</a:t>
            </a:r>
            <a:r>
              <a:rPr lang="en-US" dirty="0" smtClean="0">
                <a:latin typeface="Papyrus" pitchFamily="66" charset="0"/>
              </a:rPr>
              <a:t> setting yang </a:t>
            </a:r>
            <a:r>
              <a:rPr lang="en-US" dirty="0" err="1" smtClean="0">
                <a:latin typeface="Papyrus" pitchFamily="66" charset="0"/>
              </a:rPr>
              <a:t>kita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buat</a:t>
            </a:r>
            <a:r>
              <a:rPr lang="en-US" dirty="0" smtClean="0">
                <a:latin typeface="Papyrus" pitchFamily="66" charset="0"/>
              </a:rPr>
              <a:t>, </a:t>
            </a:r>
            <a:r>
              <a:rPr lang="en-US" dirty="0" err="1" smtClean="0">
                <a:latin typeface="Papyrus" pitchFamily="66" charset="0"/>
              </a:rPr>
              <a:t>dapat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dilihat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pada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kotak</a:t>
            </a: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preview. </a:t>
            </a:r>
            <a:r>
              <a:rPr lang="en-US" dirty="0" err="1" smtClean="0">
                <a:latin typeface="Papyrus" pitchFamily="66" charset="0"/>
              </a:rPr>
              <a:t>Keterangan</a:t>
            </a:r>
            <a:r>
              <a:rPr lang="en-US" dirty="0" smtClean="0">
                <a:latin typeface="Papyrus" pitchFamily="66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1. Tab Margin, </a:t>
            </a:r>
            <a:r>
              <a:rPr lang="en-US" dirty="0" err="1" smtClean="0">
                <a:latin typeface="Papyrus" pitchFamily="66" charset="0"/>
              </a:rPr>
              <a:t>digunakan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dalam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pengaturan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batas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halaman</a:t>
            </a:r>
            <a:r>
              <a:rPr lang="en-US" dirty="0" smtClean="0">
                <a:latin typeface="Papyrus" pitchFamily="66" charset="0"/>
              </a:rPr>
              <a:t>, headers, footers </a:t>
            </a:r>
            <a:r>
              <a:rPr lang="en-US" dirty="0" err="1" smtClean="0">
                <a:latin typeface="Papyrus" pitchFamily="66" charset="0"/>
              </a:rPr>
              <a:t>dan</a:t>
            </a: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Papyrus" pitchFamily="66" charset="0"/>
              </a:rPr>
              <a:t>pengaturan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pencetakan</a:t>
            </a:r>
            <a:r>
              <a:rPr lang="en-US" dirty="0" smtClean="0">
                <a:latin typeface="Papyrus" pitchFamily="66" charset="0"/>
              </a:rPr>
              <a:t> model </a:t>
            </a:r>
            <a:r>
              <a:rPr lang="en-US" dirty="0" err="1" smtClean="0">
                <a:latin typeface="Papyrus" pitchFamily="66" charset="0"/>
              </a:rPr>
              <a:t>buku</a:t>
            </a:r>
            <a:r>
              <a:rPr lang="en-US" dirty="0" smtClean="0">
                <a:latin typeface="Papyrus" pitchFamily="66" charset="0"/>
              </a:rPr>
              <a:t> (</a:t>
            </a:r>
            <a:r>
              <a:rPr lang="en-US" dirty="0" err="1" smtClean="0">
                <a:latin typeface="Papyrus" pitchFamily="66" charset="0"/>
              </a:rPr>
              <a:t>cetak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bolak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balik</a:t>
            </a:r>
            <a:r>
              <a:rPr lang="en-US" dirty="0" smtClean="0">
                <a:latin typeface="Papyrus" pitchFamily="66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sv-SE" dirty="0" smtClean="0">
                <a:latin typeface="Papyrus" pitchFamily="66" charset="0"/>
              </a:rPr>
              <a:t>• Top, digunakan untuk mengatur batas atas dokumen mulai dari tepi atas </a:t>
            </a:r>
            <a:r>
              <a:rPr lang="en-US" dirty="0" err="1" smtClean="0">
                <a:latin typeface="Papyrus" pitchFamily="66" charset="0"/>
              </a:rPr>
              <a:t>kertas</a:t>
            </a:r>
            <a:r>
              <a:rPr lang="en-US" dirty="0" smtClean="0">
                <a:latin typeface="Papyrus" pitchFamily="66" charset="0"/>
              </a:rPr>
              <a:t>. Bottom, </a:t>
            </a:r>
            <a:r>
              <a:rPr lang="en-US" dirty="0" err="1" smtClean="0">
                <a:latin typeface="Papyrus" pitchFamily="66" charset="0"/>
              </a:rPr>
              <a:t>digunakan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untuk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mengatur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batas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bawah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dokumen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mulai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dari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tepi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bawah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kertas</a:t>
            </a:r>
            <a:r>
              <a:rPr lang="en-US" dirty="0" smtClean="0">
                <a:latin typeface="Papyru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• Left, </a:t>
            </a:r>
            <a:r>
              <a:rPr lang="en-US" dirty="0" err="1" smtClean="0">
                <a:latin typeface="Papyrus" pitchFamily="66" charset="0"/>
              </a:rPr>
              <a:t>digunakan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dalam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pengaturan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batas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kiri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dokumen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mulai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dari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tepi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kiri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kertas</a:t>
            </a:r>
            <a:r>
              <a:rPr lang="en-US" dirty="0" smtClean="0">
                <a:latin typeface="Papyru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sv-SE" dirty="0" smtClean="0">
                <a:latin typeface="Papyrus" pitchFamily="66" charset="0"/>
              </a:rPr>
              <a:t>• Right, digunakan untuk pengaturan batas kanan dokumen mulai dari tepi </a:t>
            </a:r>
            <a:r>
              <a:rPr lang="en-US" dirty="0" err="1" smtClean="0">
                <a:latin typeface="Papyrus" pitchFamily="66" charset="0"/>
              </a:rPr>
              <a:t>kanan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kertas</a:t>
            </a:r>
            <a:r>
              <a:rPr lang="en-US" dirty="0" smtClean="0">
                <a:latin typeface="Papyru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• Gutter, </a:t>
            </a:r>
            <a:r>
              <a:rPr lang="en-US" dirty="0" err="1" smtClean="0">
                <a:latin typeface="Papyrus" pitchFamily="66" charset="0"/>
              </a:rPr>
              <a:t>digunakan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untuk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memberikan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jarak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tertentu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dari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tepi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kiri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kertas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atau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tepi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atas</a:t>
            </a:r>
            <a:endParaRPr lang="it-IT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Papyru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3929066"/>
            <a:ext cx="8572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>
                <a:latin typeface="Papyrus" pitchFamily="66" charset="0"/>
              </a:rPr>
              <a:t>Pengaturan posisi dari gutter ini kita tentukan pada bagian </a:t>
            </a:r>
            <a:r>
              <a:rPr lang="en-US" dirty="0" err="1" smtClean="0">
                <a:latin typeface="Papyrus" pitchFamily="66" charset="0"/>
              </a:rPr>
              <a:t>pilihan</a:t>
            </a:r>
            <a:r>
              <a:rPr lang="en-US" dirty="0" smtClean="0">
                <a:latin typeface="Papyrus" pitchFamily="66" charset="0"/>
              </a:rPr>
              <a:t> Gutter </a:t>
            </a:r>
            <a:r>
              <a:rPr lang="en-US" dirty="0" err="1" smtClean="0">
                <a:latin typeface="Papyrus" pitchFamily="66" charset="0"/>
              </a:rPr>
              <a:t>posistion</a:t>
            </a:r>
            <a:r>
              <a:rPr lang="en-US" dirty="0" smtClean="0">
                <a:latin typeface="Papyrus" pitchFamily="66" charset="0"/>
              </a:rPr>
              <a:t> yang </a:t>
            </a:r>
            <a:r>
              <a:rPr lang="en-US" dirty="0" err="1" smtClean="0">
                <a:latin typeface="Papyrus" pitchFamily="66" charset="0"/>
              </a:rPr>
              <a:t>menyediakan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dua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alternatif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posisi</a:t>
            </a:r>
            <a:r>
              <a:rPr lang="en-US" dirty="0" smtClean="0">
                <a:latin typeface="Papyrus" pitchFamily="66" charset="0"/>
              </a:rPr>
              <a:t>, </a:t>
            </a:r>
            <a:r>
              <a:rPr lang="en-US" dirty="0" err="1" smtClean="0">
                <a:latin typeface="Papyrus" pitchFamily="66" charset="0"/>
              </a:rPr>
              <a:t>yaitu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posisi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kiri</a:t>
            </a:r>
            <a:r>
              <a:rPr lang="en-US" dirty="0" smtClean="0">
                <a:latin typeface="Papyrus" pitchFamily="66" charset="0"/>
              </a:rPr>
              <a:t> (left) </a:t>
            </a:r>
            <a:r>
              <a:rPr lang="en-US" dirty="0" err="1" smtClean="0">
                <a:latin typeface="Papyrus" pitchFamily="66" charset="0"/>
              </a:rPr>
              <a:t>atau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atas</a:t>
            </a:r>
            <a:r>
              <a:rPr lang="en-US" dirty="0" smtClean="0">
                <a:latin typeface="Papyrus" pitchFamily="66" charset="0"/>
              </a:rPr>
              <a:t> (top)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• Header, </a:t>
            </a:r>
            <a:r>
              <a:rPr lang="en-US" dirty="0" err="1" smtClean="0">
                <a:latin typeface="Papyrus" pitchFamily="66" charset="0"/>
              </a:rPr>
              <a:t>digunakan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untuk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pengaturan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posisi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dari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catatan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kepala</a:t>
            </a:r>
            <a:r>
              <a:rPr lang="en-US" dirty="0" smtClean="0">
                <a:latin typeface="Papyrus" pitchFamily="66" charset="0"/>
              </a:rPr>
              <a:t> (header) </a:t>
            </a:r>
            <a:r>
              <a:rPr lang="en-US" dirty="0" err="1" smtClean="0">
                <a:latin typeface="Papyrus" pitchFamily="66" charset="0"/>
              </a:rPr>
              <a:t>mulai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dari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tepi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atas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kertas</a:t>
            </a:r>
            <a:r>
              <a:rPr lang="en-US" dirty="0" smtClean="0">
                <a:latin typeface="Papyru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• Footer, </a:t>
            </a:r>
            <a:r>
              <a:rPr lang="en-US" dirty="0" err="1" smtClean="0">
                <a:latin typeface="Papyrus" pitchFamily="66" charset="0"/>
              </a:rPr>
              <a:t>digunakan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untuk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pengaturan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posisi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dari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catatan</a:t>
            </a:r>
            <a:r>
              <a:rPr lang="en-US" dirty="0" smtClean="0">
                <a:latin typeface="Papyrus" pitchFamily="66" charset="0"/>
              </a:rPr>
              <a:t> kaki (footer) </a:t>
            </a:r>
            <a:r>
              <a:rPr lang="en-US" dirty="0" err="1" smtClean="0">
                <a:latin typeface="Papyrus" pitchFamily="66" charset="0"/>
              </a:rPr>
              <a:t>mulai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dari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tepi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bawah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kertas</a:t>
            </a:r>
            <a:r>
              <a:rPr lang="en-US" dirty="0" smtClean="0">
                <a:latin typeface="Papyrus" pitchFamily="66" charset="0"/>
              </a:rPr>
              <a:t>.</a:t>
            </a:r>
            <a:endParaRPr lang="en-US" dirty="0">
              <a:latin typeface="Papyrus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428604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Mirror Margin, </a:t>
            </a:r>
            <a:r>
              <a:rPr lang="en-US" dirty="0" err="1" smtClean="0">
                <a:latin typeface="Papyrus" pitchFamily="66" charset="0"/>
              </a:rPr>
              <a:t>pengaturan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batas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halaman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secara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timbal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balik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sehingga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dapat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dicetak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secara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timbal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balik</a:t>
            </a:r>
            <a:r>
              <a:rPr lang="en-US" dirty="0" smtClean="0">
                <a:latin typeface="Papyrus" pitchFamily="66" charset="0"/>
              </a:rPr>
              <a:t>. </a:t>
            </a:r>
            <a:r>
              <a:rPr lang="en-US" dirty="0" err="1" smtClean="0">
                <a:latin typeface="Papyrus" pitchFamily="66" charset="0"/>
              </a:rPr>
              <a:t>Biasanya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digunakan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jika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kita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ingin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mencetak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dokumen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secara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timbal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balik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dengan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hasil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seperti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buku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cetak</a:t>
            </a:r>
            <a:r>
              <a:rPr lang="en-US" dirty="0" smtClean="0">
                <a:latin typeface="Papyrus" pitchFamily="66" charset="0"/>
              </a:rPr>
              <a:t>. </a:t>
            </a:r>
            <a:r>
              <a:rPr lang="fi-FI" dirty="0" smtClean="0">
                <a:latin typeface="Papyrus" pitchFamily="66" charset="0"/>
              </a:rPr>
              <a:t>Jika pilihan ini kita aktifkan, maka pada tab margin akan ada perubahan </a:t>
            </a:r>
            <a:r>
              <a:rPr lang="en-US" dirty="0" err="1" smtClean="0">
                <a:latin typeface="Papyrus" pitchFamily="66" charset="0"/>
              </a:rPr>
              <a:t>pilihan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seperti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berikut</a:t>
            </a:r>
            <a:r>
              <a:rPr lang="en-US" dirty="0" smtClean="0">
                <a:latin typeface="Papyrus" pitchFamily="66" charset="0"/>
              </a:rPr>
              <a:t> ;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285992"/>
            <a:ext cx="5000660" cy="353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928926" y="5988626"/>
            <a:ext cx="2848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Papyrus" pitchFamily="66" charset="0"/>
              </a:rPr>
              <a:t>Gambar</a:t>
            </a:r>
            <a:r>
              <a:rPr lang="en-US" b="1" dirty="0" smtClean="0">
                <a:solidFill>
                  <a:srgbClr val="FF0000"/>
                </a:solidFill>
                <a:latin typeface="Papyrus" pitchFamily="66" charset="0"/>
              </a:rPr>
              <a:t> 2.15. Tab Margin</a:t>
            </a:r>
            <a:endParaRPr lang="en-US" dirty="0">
              <a:solidFill>
                <a:srgbClr val="FF0000"/>
              </a:solidFill>
              <a:latin typeface="Papyru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85728"/>
            <a:ext cx="864396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  <a:cs typeface="Aharoni" pitchFamily="2" charset="-79"/>
              </a:rPr>
              <a:t>Perubahan terjadi pada option left dan right dimana kedua option ini diganti</a:t>
            </a:r>
            <a:r>
              <a:rPr lang="en-US" dirty="0" smtClean="0">
                <a:latin typeface="Papyrus" pitchFamily="66" charset="0"/>
                <a:cs typeface="Aharoni" pitchFamily="2" charset="-79"/>
              </a:rPr>
              <a:t> </a:t>
            </a:r>
            <a:r>
              <a:rPr lang="id-ID" dirty="0" smtClean="0">
                <a:latin typeface="Papyrus" pitchFamily="66" charset="0"/>
                <a:cs typeface="Aharoni" pitchFamily="2" charset="-79"/>
              </a:rPr>
              <a:t>dengan nama Inside dan Outside.</a:t>
            </a:r>
            <a:r>
              <a:rPr lang="en-US" dirty="0" smtClean="0">
                <a:latin typeface="Papyrus" pitchFamily="66" charset="0"/>
                <a:cs typeface="Aharoni" pitchFamily="2" charset="-79"/>
              </a:rPr>
              <a:t> </a:t>
            </a:r>
            <a:r>
              <a:rPr lang="id-ID" dirty="0" smtClean="0">
                <a:latin typeface="Papyrus" pitchFamily="66" charset="0"/>
                <a:cs typeface="Aharoni" pitchFamily="2" charset="-79"/>
              </a:rPr>
              <a:t>Inside, digunakan untuk pengaturan batas dokumen yang bagian dalam.</a:t>
            </a:r>
            <a:r>
              <a:rPr lang="en-US" dirty="0" smtClean="0">
                <a:latin typeface="Papyrus" pitchFamily="66" charset="0"/>
                <a:cs typeface="Aharoni" pitchFamily="2" charset="-79"/>
              </a:rPr>
              <a:t> </a:t>
            </a:r>
            <a:r>
              <a:rPr lang="id-ID" dirty="0" smtClean="0">
                <a:latin typeface="Papyrus" pitchFamily="66" charset="0"/>
                <a:cs typeface="Aharoni" pitchFamily="2" charset="-79"/>
              </a:rPr>
              <a:t>Outside, digunakan untuk pengaturan batas dokumen bagian luar.</a:t>
            </a:r>
            <a:endParaRPr lang="en-US" dirty="0" smtClean="0">
              <a:latin typeface="Papyrus" pitchFamily="66" charset="0"/>
              <a:cs typeface="Aharoni" pitchFamily="2" charset="-79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>
                <a:latin typeface="Papyrus" pitchFamily="66" charset="0"/>
                <a:cs typeface="Aharoni" pitchFamily="2" charset="-79"/>
              </a:rPr>
              <a:t> pages per sheet, artinya option ini digunakan jika kita ingin mengatur</a:t>
            </a:r>
            <a:r>
              <a:rPr lang="en-US" dirty="0" smtClean="0">
                <a:latin typeface="Papyrus" pitchFamily="66" charset="0"/>
                <a:cs typeface="Aharoni" pitchFamily="2" charset="-79"/>
              </a:rPr>
              <a:t> </a:t>
            </a:r>
            <a:r>
              <a:rPr lang="id-ID" dirty="0" smtClean="0">
                <a:latin typeface="Papyrus" pitchFamily="66" charset="0"/>
                <a:cs typeface="Aharoni" pitchFamily="2" charset="-79"/>
              </a:rPr>
              <a:t>dokumen agar dicetak dua halaman dalam satu kertas.</a:t>
            </a:r>
            <a:endParaRPr lang="en-US" dirty="0" smtClean="0">
              <a:latin typeface="Papyrus" pitchFamily="66" charset="0"/>
              <a:cs typeface="Aharoni" pitchFamily="2" charset="-79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>
                <a:latin typeface="Papyrus" pitchFamily="66" charset="0"/>
                <a:cs typeface="Aharoni" pitchFamily="2" charset="-79"/>
              </a:rPr>
              <a:t>Tab Paper Size, digunakan dalam pengaturan ukuran kertas dan orientasi</a:t>
            </a:r>
            <a:r>
              <a:rPr lang="en-US" dirty="0" smtClean="0">
                <a:latin typeface="Papyrus" pitchFamily="66" charset="0"/>
                <a:cs typeface="Aharoni" pitchFamily="2" charset="-79"/>
              </a:rPr>
              <a:t> </a:t>
            </a:r>
            <a:r>
              <a:rPr lang="id-ID" dirty="0" smtClean="0">
                <a:latin typeface="Papyrus" pitchFamily="66" charset="0"/>
                <a:cs typeface="Aharoni" pitchFamily="2" charset="-79"/>
              </a:rPr>
              <a:t>pencetakan dokumen.</a:t>
            </a:r>
            <a:endParaRPr lang="id-ID" dirty="0">
              <a:latin typeface="Papyrus" pitchFamily="66" charset="0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286124"/>
            <a:ext cx="3714776" cy="26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71736" y="6072206"/>
            <a:ext cx="325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  <a:latin typeface="Papyrus" pitchFamily="66" charset="0"/>
              </a:rPr>
              <a:t>Gambar 2.16. Tab Paper Size</a:t>
            </a:r>
            <a:endParaRPr lang="id-ID" dirty="0">
              <a:solidFill>
                <a:srgbClr val="FF0000"/>
              </a:solidFill>
              <a:latin typeface="Papyru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649832"/>
            <a:ext cx="878684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Paper size, digunakan untuk mengatur ukuran kertas yang digunakan. Jika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kita klik simbol ini, maka akan muncul sejumlah ukuran kertas yang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disediakan oleh Word 2000. Kita tinggal pilih jenisnya. Jika ukuran kertas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yang kita gunakan tidak ada yang cocok dengan yang disediakan oleh</a:t>
            </a:r>
            <a:r>
              <a:rPr lang="en-US" dirty="0" smtClean="0">
                <a:latin typeface="Papyrus" pitchFamily="66" charset="0"/>
              </a:rPr>
              <a:t> Word 2000, </a:t>
            </a:r>
            <a:r>
              <a:rPr lang="en-US" dirty="0" err="1" smtClean="0">
                <a:latin typeface="Papyrus" pitchFamily="66" charset="0"/>
              </a:rPr>
              <a:t>maka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pilihlah</a:t>
            </a:r>
            <a:r>
              <a:rPr lang="en-US" dirty="0" smtClean="0">
                <a:latin typeface="Papyrus" pitchFamily="66" charset="0"/>
              </a:rPr>
              <a:t> option Custom Size.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Width, digunakan untuk pengaturan ukuran lebar kertas jika kita memilih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option custom size.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latin typeface="Papyrus" pitchFamily="66" charset="0"/>
              </a:rPr>
              <a:t>• Height, sama halnya dengan width, tapi option ini digunakan untuk </a:t>
            </a:r>
            <a:r>
              <a:rPr lang="fi-FI" dirty="0" smtClean="0">
                <a:latin typeface="Papyrus" pitchFamily="66" charset="0"/>
              </a:rPr>
              <a:t>pengaturan tinggi kertas yang kita miliki.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Tab Orientation, digunakan untuk menetukan arah percetakan halaman.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Arah pengaturan halaman dokumen ini terbagi dua, yaitu ;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Portrait, adalah metode pengaturan halaman dokumen dengan arah tegak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(vertikal), sedangkan</a:t>
            </a:r>
            <a:endParaRPr lang="id-ID" dirty="0">
              <a:latin typeface="Papyrus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552135"/>
            <a:ext cx="850112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Landscape, adalah metode pengaturan halaman dokumen dengan arah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melebar (horizontal)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Apply to, digunakan untuk menentukan data jenis pengaturan. Pada option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ini terdapat beberapa option lagi sebagai berikut ;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Whole document, artinya pengaturan margin berlaku untuk seluruh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dokumen.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This point forward, artinya pengaturan dokumen ini berlaku mulai dari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halaman yang aktif (yaitu pada posisi insertion point) sampai halaman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terakhir.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This section, artinya pengaturan margin hanya berlaku pada halaman yang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aktif saja.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Selected text, pengaturan hanya berfungsi pada teks yang ditandai saja.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Default, digunakan untuk merubahan pengaturan setting yang dibuat tadi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ke bentuk default dari Word 2000.</a:t>
            </a:r>
            <a:endParaRPr lang="id-ID" dirty="0">
              <a:latin typeface="Papyrus" pitchFamily="66" charset="0"/>
            </a:endParaRPr>
          </a:p>
        </p:txBody>
      </p:sp>
      <p:pic>
        <p:nvPicPr>
          <p:cNvPr id="3" name="Picture 2" descr="C:\Users\hp mini\Documents\Flower-04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900" y="5381641"/>
            <a:ext cx="1119193" cy="1119193"/>
          </a:xfrm>
          <a:prstGeom prst="rect">
            <a:avLst/>
          </a:prstGeom>
          <a:noFill/>
        </p:spPr>
      </p:pic>
      <p:pic>
        <p:nvPicPr>
          <p:cNvPr id="4" name="Picture 3" descr="C:\Users\hp mini\Documents\Flower-02-jun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5429264"/>
            <a:ext cx="1143008" cy="1143008"/>
          </a:xfrm>
          <a:prstGeom prst="rect">
            <a:avLst/>
          </a:prstGeom>
          <a:noFill/>
        </p:spPr>
      </p:pic>
      <p:pic>
        <p:nvPicPr>
          <p:cNvPr id="5" name="Picture 3" descr="C:\Users\hp mini\Documents\Flower-03-jun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5405456"/>
            <a:ext cx="1166816" cy="116681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612845"/>
            <a:ext cx="85725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400" b="1" dirty="0" smtClean="0">
                <a:solidFill>
                  <a:srgbClr val="FFFF00"/>
                </a:solidFill>
                <a:latin typeface="Papyrus" pitchFamily="66" charset="0"/>
              </a:rPr>
              <a:t>2.5.4.2 Pengaturan Huruf (Font )</a:t>
            </a:r>
            <a:endParaRPr lang="en-US" sz="2400" b="1" dirty="0" smtClean="0">
              <a:solidFill>
                <a:srgbClr val="FFFF00"/>
              </a:solidFill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endParaRPr lang="id-ID" sz="1200" b="1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Untuk menambah daya tarik dari suatu dokumen, pengaturan huruf sangat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diperlukan. Untuk pengaturan huruf ini kita dapat menggunakan dua cara, yaitu ;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1. Menggunakan toolbar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Dengan metode kita hanya dapat melakukan pengaturan terhadap jenis huruf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dan ukuran yang digunakan. Caranya ;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Tandai terlebih dahulu teks yang ingin kita robah.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Klik item font yang terdapat pada toolbar standar, sehingga muncul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sv-SE" dirty="0" smtClean="0">
                <a:latin typeface="Papyrus" pitchFamily="66" charset="0"/>
              </a:rPr>
              <a:t>daftar huruf yang disediakan oleh Word 2000. Kliklah huruf pilihan </a:t>
            </a:r>
            <a:r>
              <a:rPr lang="id-ID" dirty="0" smtClean="0">
                <a:latin typeface="Papyrus" pitchFamily="66" charset="0"/>
              </a:rPr>
              <a:t>Anda.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Untuk merubah ukuran huruf, kliklah item font size yang disebelah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sv-SE" dirty="0" smtClean="0">
                <a:latin typeface="Papyrus" pitchFamily="66" charset="0"/>
              </a:rPr>
              <a:t>item font lalu kliklah ukuran huruf yang diinginkan.</a:t>
            </a:r>
            <a:endParaRPr lang="id-ID" dirty="0">
              <a:latin typeface="Papyru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428604"/>
            <a:ext cx="85011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2. Menggunakan menu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Jika kita gunakan metode ini, kita dapat menggunakan beberapa efek yang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menarik. Caranya ;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Tandai terlebih dahulu teks yang ingin kita robah.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Klik menu Format, lalu pilih dan klik sub menu Font, sehingga</a:t>
            </a:r>
          </a:p>
          <a:p>
            <a:pPr>
              <a:lnSpc>
                <a:spcPct val="150000"/>
              </a:lnSpc>
            </a:pPr>
            <a:r>
              <a:rPr lang="nn-NO" dirty="0" smtClean="0">
                <a:latin typeface="Papyrus" pitchFamily="66" charset="0"/>
              </a:rPr>
              <a:t>muncul kotak dialog font, Gambar 2.17.</a:t>
            </a:r>
            <a:endParaRPr lang="id-ID" dirty="0">
              <a:latin typeface="Papyru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071810"/>
            <a:ext cx="4357718" cy="290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928926" y="6027628"/>
            <a:ext cx="3534942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nn-NO" b="1" dirty="0" smtClean="0">
                <a:solidFill>
                  <a:srgbClr val="FF0000"/>
                </a:solidFill>
                <a:latin typeface="Papyrus" pitchFamily="66" charset="0"/>
              </a:rPr>
              <a:t>Gambar 2.17. Katak Dialog Font</a:t>
            </a:r>
            <a:endParaRPr lang="id-ID" dirty="0">
              <a:solidFill>
                <a:srgbClr val="FF0000"/>
              </a:solidFill>
              <a:latin typeface="Papyru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85728"/>
            <a:ext cx="882047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1. Tab Font, digunakan untuk pengaturan jenis huruf, model garis bawah dan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efek dari huruf dll. Pada tab ini terdapat pilihan sebagai berikut ;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Font, digunakan untuk memilih jenis huruf yang telah diinstal pada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Word 200</a:t>
            </a:r>
            <a:r>
              <a:rPr lang="en-US" dirty="0" smtClean="0">
                <a:latin typeface="Papyrus" pitchFamily="66" charset="0"/>
              </a:rPr>
              <a:t>0</a:t>
            </a:r>
            <a:r>
              <a:rPr lang="id-ID" dirty="0" smtClean="0">
                <a:latin typeface="Papyru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Font Style, digunakan untuk pengatur model huruf, apakah cetak tebal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(bold), miring (italic), gabungan tebal dengan miring atau model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reguler (standar)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Size, digunakan untuk menentukan ukuran huruf yang telah dipilih.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Font Color, digunakan untuk menentukan jenis warna dari huruf yang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dipilih.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Underline Style, digunakan untuk menentukan jenis garis bawah yang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diinginkan. Untuk memilih jenis garis bawah, klik-lah tab ini lalu pilih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dan klik jenis garis bawah yang diinginkan.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Underline Color, digunakan untuk menentukan warna dari garis bawah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yang dipilih.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Effects, digunakan jika kita ingin memberikan efek khusus terhadap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teks. Pada option terdapat beberapa pilihan sbb;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Strikethrough, memberikan tulisan dengan diberi garis ditengah tesk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tersebut. Contoh “ Efek Strikethrough “</a:t>
            </a:r>
            <a:endParaRPr lang="id-ID" dirty="0">
              <a:latin typeface="Papyrus" pitchFamily="66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97346"/>
            <a:ext cx="88204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600" b="1" dirty="0">
                <a:solidFill>
                  <a:srgbClr val="00B0F0"/>
                </a:solidFill>
                <a:latin typeface="Papyrus" pitchFamily="66" charset="0"/>
              </a:rPr>
              <a:t>2.1. </a:t>
            </a:r>
            <a:r>
              <a:rPr lang="id-ID" sz="3600" b="1" dirty="0" smtClean="0">
                <a:solidFill>
                  <a:srgbClr val="00B0F0"/>
                </a:solidFill>
                <a:latin typeface="Papyrus" pitchFamily="66" charset="0"/>
              </a:rPr>
              <a:t>Pendahuluan</a:t>
            </a:r>
          </a:p>
          <a:p>
            <a:endParaRPr lang="id-ID" sz="2000" b="1" dirty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id-ID" sz="2000" dirty="0">
                <a:latin typeface="Papyrus" pitchFamily="66" charset="0"/>
              </a:rPr>
              <a:t>Microsoft Word (MS Word) merupakan program pengolah kata yang banyak</a:t>
            </a:r>
          </a:p>
          <a:p>
            <a:pPr>
              <a:lnSpc>
                <a:spcPct val="150000"/>
              </a:lnSpc>
            </a:pPr>
            <a:r>
              <a:rPr lang="id-ID" sz="2000" dirty="0">
                <a:latin typeface="Papyrus" pitchFamily="66" charset="0"/>
              </a:rPr>
              <a:t>dipakai saat ini dibandingkan dengan program pengolah kata lainnya, seperti</a:t>
            </a:r>
          </a:p>
          <a:p>
            <a:pPr>
              <a:lnSpc>
                <a:spcPct val="150000"/>
              </a:lnSpc>
            </a:pPr>
            <a:r>
              <a:rPr lang="id-ID" sz="2000" dirty="0">
                <a:latin typeface="Papyrus" pitchFamily="66" charset="0"/>
              </a:rPr>
              <a:t>WordStar, AmiPro, WordPerfect dan lain-lain. Hal ini dipengaruhi </a:t>
            </a:r>
            <a:r>
              <a:rPr lang="id-ID" sz="2000" dirty="0" smtClean="0">
                <a:latin typeface="Papyrus" pitchFamily="66" charset="0"/>
              </a:rPr>
              <a:t>oleh faktor</a:t>
            </a:r>
            <a:endParaRPr lang="id-ID" sz="2000" dirty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id-ID" sz="2000" dirty="0">
                <a:latin typeface="Papyrus" pitchFamily="66" charset="0"/>
              </a:rPr>
              <a:t>fasilitas yang disediakan, kemudahan dalam menggunakan, hasil yang diperoleh,</a:t>
            </a:r>
          </a:p>
          <a:p>
            <a:pPr>
              <a:lnSpc>
                <a:spcPct val="150000"/>
              </a:lnSpc>
            </a:pPr>
            <a:r>
              <a:rPr lang="fi-FI" sz="2000" dirty="0">
                <a:latin typeface="Papyrus" pitchFamily="66" charset="0"/>
              </a:rPr>
              <a:t>tampilan yang menarik dan lain </a:t>
            </a:r>
            <a:r>
              <a:rPr lang="fi-FI" sz="2000" dirty="0" smtClean="0">
                <a:latin typeface="Papyrus" pitchFamily="66" charset="0"/>
              </a:rPr>
              <a:t>sebagainya.</a:t>
            </a:r>
            <a:r>
              <a:rPr lang="id-ID" sz="2000" dirty="0" smtClean="0">
                <a:latin typeface="Papyrus" pitchFamily="66" charset="0"/>
              </a:rPr>
              <a:t> Microsoft </a:t>
            </a:r>
            <a:r>
              <a:rPr lang="id-ID" sz="2000" dirty="0">
                <a:latin typeface="Papyrus" pitchFamily="66" charset="0"/>
              </a:rPr>
              <a:t>Word, selanjutnya disebut Word 2000 merupakan </a:t>
            </a:r>
            <a:r>
              <a:rPr lang="id-ID" sz="2000" dirty="0" smtClean="0">
                <a:latin typeface="Papyrus" pitchFamily="66" charset="0"/>
              </a:rPr>
              <a:t>pengembangan dari </a:t>
            </a:r>
            <a:r>
              <a:rPr lang="id-ID" sz="2000" dirty="0">
                <a:latin typeface="Papyrus" pitchFamily="66" charset="0"/>
              </a:rPr>
              <a:t>versi sebelumnya yang mengalami banyak perobahan dan perbaikan disana </a:t>
            </a:r>
            <a:r>
              <a:rPr lang="id-ID" sz="2000" dirty="0" smtClean="0">
                <a:latin typeface="Papyrus" pitchFamily="66" charset="0"/>
              </a:rPr>
              <a:t>sini sehingga </a:t>
            </a:r>
            <a:r>
              <a:rPr lang="id-ID" sz="2000" dirty="0">
                <a:latin typeface="Papyrus" pitchFamily="66" charset="0"/>
              </a:rPr>
              <a:t>lebih fleksibel digunakan dan menyediakan fasilitas penuh terhadap </a:t>
            </a:r>
            <a:r>
              <a:rPr lang="id-ID" sz="2000" dirty="0" smtClean="0">
                <a:latin typeface="Papyrus" pitchFamily="66" charset="0"/>
              </a:rPr>
              <a:t>akses internet </a:t>
            </a:r>
            <a:r>
              <a:rPr lang="id-ID" sz="2000" dirty="0">
                <a:latin typeface="Papyrus" pitchFamily="66" charset="0"/>
              </a:rPr>
              <a:t>dari setiap program aplikasinya. Kemampuan dalam membuat </a:t>
            </a:r>
            <a:r>
              <a:rPr lang="id-ID" sz="2000" dirty="0" smtClean="0">
                <a:latin typeface="Papyrus" pitchFamily="66" charset="0"/>
              </a:rPr>
              <a:t>tabel, menyisipkan </a:t>
            </a:r>
            <a:r>
              <a:rPr lang="id-ID" sz="2000" dirty="0">
                <a:latin typeface="Papyrus" pitchFamily="66" charset="0"/>
              </a:rPr>
              <a:t>program lain ke program Word 2000 dan fasilitas lainnya yang </a:t>
            </a:r>
            <a:r>
              <a:rPr lang="id-ID" sz="2000" dirty="0" smtClean="0">
                <a:latin typeface="Papyrus" pitchFamily="66" charset="0"/>
              </a:rPr>
              <a:t>akan bahas </a:t>
            </a:r>
            <a:r>
              <a:rPr lang="id-ID" sz="2000" dirty="0">
                <a:latin typeface="Papyrus" pitchFamily="66" charset="0"/>
              </a:rPr>
              <a:t>lebih lanjut, telah menghantarkan Word 2000 sebagai program </a:t>
            </a:r>
            <a:r>
              <a:rPr lang="id-ID" sz="2000" dirty="0" smtClean="0">
                <a:latin typeface="Papyrus" pitchFamily="66" charset="0"/>
              </a:rPr>
              <a:t>aplikasi pengolah </a:t>
            </a:r>
            <a:r>
              <a:rPr lang="id-ID" sz="2000" dirty="0">
                <a:latin typeface="Papyrus" pitchFamily="66" charset="0"/>
              </a:rPr>
              <a:t>kata yang mutakhir saat ini.</a:t>
            </a:r>
          </a:p>
        </p:txBody>
      </p:sp>
      <p:pic>
        <p:nvPicPr>
          <p:cNvPr id="3" name="Picture 2" descr="anima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142876"/>
            <a:ext cx="1143008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476672"/>
            <a:ext cx="842968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Double Strikethrough, sama dengan efek diatas bedanya pada jenis ini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garisnya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dua</a:t>
            </a:r>
            <a:r>
              <a:rPr lang="en-US" dirty="0" smtClean="0">
                <a:latin typeface="Papyrus" pitchFamily="66" charset="0"/>
              </a:rPr>
              <a:t>. </a:t>
            </a:r>
            <a:r>
              <a:rPr lang="en-US" dirty="0" err="1" smtClean="0">
                <a:latin typeface="Papyrus" pitchFamily="66" charset="0"/>
              </a:rPr>
              <a:t>Contoh</a:t>
            </a:r>
            <a:r>
              <a:rPr lang="en-US" dirty="0" smtClean="0">
                <a:latin typeface="Papyrus" pitchFamily="66" charset="0"/>
              </a:rPr>
              <a:t> “ </a:t>
            </a:r>
            <a:r>
              <a:rPr lang="en-US" dirty="0" err="1" smtClean="0">
                <a:latin typeface="Papyrus" pitchFamily="66" charset="0"/>
              </a:rPr>
              <a:t>Efek</a:t>
            </a:r>
            <a:r>
              <a:rPr lang="en-US" dirty="0" smtClean="0">
                <a:latin typeface="Papyrus" pitchFamily="66" charset="0"/>
              </a:rPr>
              <a:t> Double Strikethrough “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Superscript, akan memberikan efek, teks akan naik ½ tinggi huruf.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Biasanya digunakan untuk membuat perpangkatan, seperti “ 4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2“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Subscript, akan memberikan efek, teks akan turun ½ tinggi huruf.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fi-FI" dirty="0" smtClean="0">
                <a:latin typeface="Papyrus" pitchFamily="66" charset="0"/>
              </a:rPr>
              <a:t>Biasanya digunakan dalam penulisan kata-kata ilmiah, seperti “ H2O “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Shadow, digunakan untuk memberikan efek bayangan terhadap teks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yang dipilih. Contoh “Efek dari Shadow””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Outline, efek dari option ini adalah teks yang dipilih akan ditampilkan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hanya kerangkanya saja. Contoh “ “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Emboss, akan memberikan efek teks tampak seperti menonjol dari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yang lain. Contoh “ Efek Emboss “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Effeekk EEmbboossss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596" y="285728"/>
            <a:ext cx="84296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Engrave, kebalikan dari emboss, jenis ini memberikan efek seperti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efek ukiran. Contoh “ Efekk Enngrave “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EEffeek EEnggrraavvee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Small Caps, memberikan efek huruf dicetak secara kapital tapi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ukurannya berbeda dengan huruf yang awalnya ditulis besar dengan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yang ditulis kecil. Contoh tulisan “Efek Small Caps” diberi efek small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caps </a:t>
            </a:r>
            <a:r>
              <a:rPr lang="en-US" dirty="0" err="1" smtClean="0">
                <a:latin typeface="Papyrus" pitchFamily="66" charset="0"/>
              </a:rPr>
              <a:t>menjadi</a:t>
            </a:r>
            <a:r>
              <a:rPr lang="en-US" dirty="0" smtClean="0">
                <a:latin typeface="Papyrus" pitchFamily="66" charset="0"/>
              </a:rPr>
              <a:t> “ EFEK SMALL CAPS ”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All Caps,akan memberikan efek semua tulisan yang mulanya kita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ketik dengan huruf besar dan kecil akan dirubah menjadi huruf besar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semua. Contoh tulisan “efek all caps” diberi efek all caps berubah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menjadi “ EFEK ALL CAPS “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Hidden, efek dari pilihan ini akan mengakibatkan teks yang pilih tidak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Papyrus" pitchFamily="66" charset="0"/>
              </a:rPr>
              <a:t>akan nampak dilayar padahal tersebut ada. Contoh tulisan “ Efek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Hidden” setelah diberikan efek hidden akan menjadi “ “. Nah loh,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Papyrus" pitchFamily="66" charset="0"/>
              </a:rPr>
              <a:t>hilangkan !. Padahal teks tersebut ada diantara tanda kutip diatas</a:t>
            </a:r>
          </a:p>
          <a:p>
            <a:pPr>
              <a:lnSpc>
                <a:spcPct val="150000"/>
              </a:lnSpc>
            </a:pPr>
            <a:endParaRPr lang="id-ID" dirty="0">
              <a:latin typeface="Papyrus" pitchFamily="66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357166"/>
            <a:ext cx="8572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400" b="1" dirty="0" smtClean="0">
                <a:solidFill>
                  <a:schemeClr val="accent4">
                    <a:lumMod val="50000"/>
                  </a:schemeClr>
                </a:solidFill>
                <a:latin typeface="Papyrus" pitchFamily="66" charset="0"/>
              </a:rPr>
              <a:t>2.5.4.3 Pengaturan Teks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endParaRPr lang="id-ID" sz="1200" b="1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Pada materi ini kita akan mempelajari tentang bagaimana membuat teks cetak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tebal, cetak miring, bergaris bawah, rata kiri, rata tengah, rata kanan dan rata kiri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kanan. Untuk lebih jelasnya, ikuti pembahasan dibawah ini.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Cara pengaturan teks ;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1. Tandai terlebih dahulu teks yang akan di olah.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2. Kemudian klik icon tentang pengaturan teks ini yang terdapat pada toolbar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formatting. Lihat Gambar 2.18.</a:t>
            </a:r>
            <a:endParaRPr lang="id-ID" dirty="0">
              <a:latin typeface="Papyru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786190"/>
            <a:ext cx="59293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00364" y="6072206"/>
            <a:ext cx="340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  <a:latin typeface="Papyrus" pitchFamily="66" charset="0"/>
              </a:rPr>
              <a:t>Gambar 2.18. Pengatuiran Teks</a:t>
            </a:r>
            <a:endParaRPr lang="id-ID" dirty="0">
              <a:solidFill>
                <a:srgbClr val="FF0000"/>
              </a:solidFill>
              <a:latin typeface="Papyru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714356"/>
            <a:ext cx="707183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000504"/>
            <a:ext cx="7382997" cy="15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428992" y="5929330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  <a:latin typeface="Papyrus" pitchFamily="66" charset="0"/>
              </a:rPr>
              <a:t>Tabel 2.5. Rata Kiri</a:t>
            </a:r>
            <a:endParaRPr lang="id-ID" dirty="0">
              <a:solidFill>
                <a:srgbClr val="FF0000"/>
              </a:solidFill>
              <a:latin typeface="Papyru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8992" y="2928934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  <a:latin typeface="Papyrus" pitchFamily="66" charset="0"/>
              </a:rPr>
              <a:t>Tabel 2.4. Jenis Efek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6116" y="61436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b="1" dirty="0" smtClean="0">
                <a:solidFill>
                  <a:srgbClr val="FF0000"/>
                </a:solidFill>
                <a:latin typeface="Papyrus" pitchFamily="66" charset="0"/>
              </a:rPr>
              <a:t>Tabel 2.8. Rata Kiri Kanan</a:t>
            </a:r>
            <a:endParaRPr lang="id-ID" dirty="0">
              <a:solidFill>
                <a:srgbClr val="FF0000"/>
              </a:solidFill>
              <a:latin typeface="Papyru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714356"/>
            <a:ext cx="588454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571744"/>
            <a:ext cx="6000541" cy="126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4572008"/>
            <a:ext cx="5977860" cy="145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71802" y="2071678"/>
            <a:ext cx="2642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  <a:latin typeface="Papyrus" pitchFamily="66" charset="0"/>
              </a:rPr>
              <a:t>Tabel 2.6. Rata Tengah</a:t>
            </a:r>
          </a:p>
        </p:txBody>
      </p:sp>
      <p:sp>
        <p:nvSpPr>
          <p:cNvPr id="7" name="Rectangle 6"/>
          <p:cNvSpPr/>
          <p:nvPr/>
        </p:nvSpPr>
        <p:spPr>
          <a:xfrm>
            <a:off x="3500430" y="4000504"/>
            <a:ext cx="2504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  <a:latin typeface="Papyrus" pitchFamily="66" charset="0"/>
              </a:rPr>
              <a:t>Tabel 2.7. Rata Kanan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428604"/>
            <a:ext cx="8429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400" b="1" dirty="0" smtClean="0">
                <a:solidFill>
                  <a:srgbClr val="00B0F0"/>
                </a:solidFill>
                <a:latin typeface="Papyrus" pitchFamily="66" charset="0"/>
              </a:rPr>
              <a:t>2.5.4.4 Pengaturan Paragraf</a:t>
            </a:r>
            <a:endParaRPr lang="en-US" sz="2400" b="1" dirty="0" smtClean="0">
              <a:solidFill>
                <a:srgbClr val="00B0F0"/>
              </a:solidFill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endParaRPr lang="id-ID" sz="1200" b="1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Untuk mengatur tatanan paragraph dari dokumen yang kita buat dapat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sv-SE" dirty="0" smtClean="0">
                <a:latin typeface="Papyrus" pitchFamily="66" charset="0"/>
              </a:rPr>
              <a:t>dilakukan dengan cara sebagai berikut ;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1. Klik menu Format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2. Pilih dan klik sub menu Paragraf, maka muncul jendela paragraph seperti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berikut ;</a:t>
            </a:r>
            <a:endParaRPr lang="id-ID" dirty="0">
              <a:latin typeface="Papyru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8832" y="3071810"/>
            <a:ext cx="26648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43808" y="6131502"/>
            <a:ext cx="3714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  <a:latin typeface="Papyrus" pitchFamily="66" charset="0"/>
              </a:rPr>
              <a:t>Gambar 2.19. Pengatuiran Paragraf</a:t>
            </a:r>
            <a:endParaRPr lang="id-ID" dirty="0">
              <a:solidFill>
                <a:srgbClr val="FF0000"/>
              </a:solidFill>
              <a:latin typeface="Papyrus" pitchFamily="66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620688"/>
            <a:ext cx="862270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000" dirty="0" smtClean="0">
                <a:latin typeface="Papyrus" pitchFamily="66" charset="0"/>
              </a:rPr>
              <a:t>Keterangan :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Alignment, digunakan untuk pengaturan jenis perataan teks. Pada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fi-FI" dirty="0" smtClean="0">
                <a:latin typeface="Papyrus" pitchFamily="66" charset="0"/>
              </a:rPr>
              <a:t>option ini terdapat 4 pilihan, yaitu (1) Rata kiri (align left), (2) Rata </a:t>
            </a:r>
            <a:r>
              <a:rPr lang="id-ID" dirty="0" smtClean="0">
                <a:latin typeface="Papyrus" pitchFamily="66" charset="0"/>
              </a:rPr>
              <a:t>tengah (center), (3) Rata kanan (align right) dan (4) rata kira kanan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(justified). Lihat pembahasan tentang pengaturan teks.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Left, digunakan untuk menentukan indentasi paragraph dari batas kiri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halaman.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Right, digunakan untuk menentukan indentasi paragraph dari batas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kanan halaman.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Before, digunakan untuk mengatur spasi sebelum baris (teks) yang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sekarang.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After, digunakan untuk mengatur spasi setelah baris (teks) yang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sekarang.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Line Spacing, digunakan untuk menentukan spasi dari teks. Pada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option ini terdapat beberapa pilihan sesuai dengan yang dikehendaki.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latin typeface="Papyrus" pitchFamily="66" charset="0"/>
              </a:rPr>
              <a:t>• Special, digunakan untuk menentukan jenis paragraph, apakah </a:t>
            </a:r>
            <a:r>
              <a:rPr lang="id-ID" dirty="0" smtClean="0">
                <a:latin typeface="Papyrus" pitchFamily="66" charset="0"/>
              </a:rPr>
              <a:t>menjorok kedalam (first line) atau menggantung (hanging) sedangkan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jaraknya ditentukan pada option by yang terletak disebelah kanan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option ini</a:t>
            </a:r>
            <a:endParaRPr lang="id-ID" dirty="0">
              <a:latin typeface="Papyrus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377210"/>
            <a:ext cx="850112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400" b="1" dirty="0" smtClean="0">
                <a:solidFill>
                  <a:srgbClr val="FFFF00"/>
                </a:solidFill>
                <a:latin typeface="Papyrus" pitchFamily="66" charset="0"/>
              </a:rPr>
              <a:t>2.5.4.5 Membuat Daftar Bullet dan Nomor</a:t>
            </a:r>
            <a:endParaRPr lang="en-US" sz="2400" b="1" dirty="0" smtClean="0">
              <a:solidFill>
                <a:srgbClr val="FFFF00"/>
              </a:solidFill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endParaRPr lang="id-ID" sz="1200" b="1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Bullet dan Nomor adalah gambar-gambar kecil yang berfungsi untuk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s-ES" dirty="0" err="1" smtClean="0">
                <a:latin typeface="Papyrus" pitchFamily="66" charset="0"/>
              </a:rPr>
              <a:t>mempercantik</a:t>
            </a:r>
            <a:r>
              <a:rPr lang="es-ES" dirty="0" smtClean="0">
                <a:latin typeface="Papyrus" pitchFamily="66" charset="0"/>
              </a:rPr>
              <a:t> </a:t>
            </a:r>
            <a:r>
              <a:rPr lang="es-ES" dirty="0" err="1" smtClean="0">
                <a:latin typeface="Papyrus" pitchFamily="66" charset="0"/>
              </a:rPr>
              <a:t>tampilan</a:t>
            </a:r>
            <a:r>
              <a:rPr lang="es-ES" dirty="0" smtClean="0">
                <a:latin typeface="Papyrus" pitchFamily="66" charset="0"/>
              </a:rPr>
              <a:t> </a:t>
            </a:r>
            <a:r>
              <a:rPr lang="es-ES" dirty="0" err="1" smtClean="0">
                <a:latin typeface="Papyrus" pitchFamily="66" charset="0"/>
              </a:rPr>
              <a:t>dari</a:t>
            </a:r>
            <a:r>
              <a:rPr lang="es-ES" dirty="0" smtClean="0">
                <a:latin typeface="Papyrus" pitchFamily="66" charset="0"/>
              </a:rPr>
              <a:t> </a:t>
            </a:r>
            <a:r>
              <a:rPr lang="es-ES" dirty="0" err="1" smtClean="0">
                <a:latin typeface="Papyrus" pitchFamily="66" charset="0"/>
              </a:rPr>
              <a:t>suatu</a:t>
            </a:r>
            <a:r>
              <a:rPr lang="es-ES" dirty="0" smtClean="0">
                <a:latin typeface="Papyrus" pitchFamily="66" charset="0"/>
              </a:rPr>
              <a:t> </a:t>
            </a:r>
            <a:r>
              <a:rPr lang="es-ES" dirty="0" err="1" smtClean="0">
                <a:latin typeface="Papyrus" pitchFamily="66" charset="0"/>
              </a:rPr>
              <a:t>rincian</a:t>
            </a:r>
            <a:r>
              <a:rPr lang="es-ES" dirty="0" smtClean="0">
                <a:latin typeface="Papyrus" pitchFamily="66" charset="0"/>
              </a:rPr>
              <a:t> </a:t>
            </a:r>
            <a:r>
              <a:rPr lang="es-ES" dirty="0" err="1" smtClean="0">
                <a:latin typeface="Papyrus" pitchFamily="66" charset="0"/>
              </a:rPr>
              <a:t>atau</a:t>
            </a:r>
            <a:r>
              <a:rPr lang="es-ES" dirty="0" smtClean="0">
                <a:latin typeface="Papyrus" pitchFamily="66" charset="0"/>
              </a:rPr>
              <a:t> </a:t>
            </a:r>
            <a:r>
              <a:rPr lang="es-ES" dirty="0" err="1" smtClean="0">
                <a:latin typeface="Papyrus" pitchFamily="66" charset="0"/>
              </a:rPr>
              <a:t>urutan</a:t>
            </a:r>
            <a:r>
              <a:rPr lang="es-ES" dirty="0" smtClean="0">
                <a:latin typeface="Papyrus" pitchFamily="66" charset="0"/>
              </a:rPr>
              <a:t> </a:t>
            </a:r>
            <a:r>
              <a:rPr lang="es-ES" dirty="0" err="1" smtClean="0">
                <a:latin typeface="Papyrus" pitchFamily="66" charset="0"/>
              </a:rPr>
              <a:t>tertentu</a:t>
            </a:r>
            <a:r>
              <a:rPr lang="es-ES" dirty="0" smtClean="0">
                <a:latin typeface="Papyrus" pitchFamily="66" charset="0"/>
              </a:rPr>
              <a:t> yang </a:t>
            </a:r>
            <a:r>
              <a:rPr lang="es-ES" dirty="0" err="1" smtClean="0">
                <a:latin typeface="Papyrus" pitchFamily="66" charset="0"/>
              </a:rPr>
              <a:t>otomatis</a:t>
            </a:r>
            <a:r>
              <a:rPr lang="es-E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dilakukan oleh komputer. Misalnya pada bagian keterangan pengaturan paragraph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sv-SE" dirty="0" smtClean="0">
                <a:latin typeface="Papyrus" pitchFamily="66" charset="0"/>
              </a:rPr>
              <a:t>diatas, digunakan gambar yang berbentuk orang. </a:t>
            </a:r>
            <a:r>
              <a:rPr lang="id-ID" dirty="0" smtClean="0">
                <a:latin typeface="Papyrus" pitchFamily="66" charset="0"/>
              </a:rPr>
              <a:t>Langkah-langkah membuat Bullet dan Nomor ;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1. Klik menu format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2. Lalu pilih dan klik Bullets and Numbering, sehingga muncul jendela bullets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and numbering, Gambar 2.20.</a:t>
            </a:r>
          </a:p>
          <a:p>
            <a:pPr>
              <a:lnSpc>
                <a:spcPct val="150000"/>
              </a:lnSpc>
            </a:pPr>
            <a:r>
              <a:rPr lang="sv-SE" dirty="0" smtClean="0">
                <a:latin typeface="Papyrus" pitchFamily="66" charset="0"/>
              </a:rPr>
              <a:t>3. Pilih model bullet yang diinginkan lalu tekan klik OK. Jika ingin melihat </a:t>
            </a:r>
            <a:r>
              <a:rPr lang="id-ID" dirty="0" smtClean="0">
                <a:latin typeface="Papyrus" pitchFamily="66" charset="0"/>
              </a:rPr>
              <a:t>gambar yang lain , klik customize.</a:t>
            </a:r>
          </a:p>
          <a:p>
            <a:pPr>
              <a:lnSpc>
                <a:spcPct val="150000"/>
              </a:lnSpc>
            </a:pPr>
            <a:r>
              <a:rPr lang="sv-SE" dirty="0" smtClean="0">
                <a:latin typeface="Papyrus" pitchFamily="66" charset="0"/>
              </a:rPr>
              <a:t>Begitu juga halnya dengan nomor. Pada tampilan Gambar 2.20 klik tab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Numbered yang terletak pada bagian atas, sehingga muncul jenis nomor yang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tersedia.</a:t>
            </a:r>
            <a:endParaRPr lang="id-ID" b="1" dirty="0">
              <a:latin typeface="Papyrus" pitchFamily="66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642918"/>
            <a:ext cx="4929222" cy="409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5984" y="5214950"/>
            <a:ext cx="4770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  <a:latin typeface="Papyrus" pitchFamily="66" charset="0"/>
              </a:rPr>
              <a:t>Gambar 2.20. Jendela Bullets and Numbering</a:t>
            </a:r>
            <a:endParaRPr lang="id-ID" dirty="0">
              <a:solidFill>
                <a:srgbClr val="FF0000"/>
              </a:solidFill>
              <a:latin typeface="Papyrus" pitchFamily="66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506956"/>
            <a:ext cx="857256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B0F0"/>
                </a:solidFill>
                <a:latin typeface="Papyrus" pitchFamily="66" charset="0"/>
              </a:rPr>
              <a:t>2.5.4.6 </a:t>
            </a:r>
            <a:r>
              <a:rPr lang="en-US" sz="2400" b="1" dirty="0" err="1" smtClean="0">
                <a:solidFill>
                  <a:srgbClr val="00B0F0"/>
                </a:solidFill>
                <a:latin typeface="Papyrus" pitchFamily="66" charset="0"/>
              </a:rPr>
              <a:t>Membuat</a:t>
            </a:r>
            <a:r>
              <a:rPr lang="en-US" sz="2400" b="1" dirty="0" smtClean="0">
                <a:solidFill>
                  <a:srgbClr val="00B0F0"/>
                </a:solidFill>
                <a:latin typeface="Papyrus" pitchFamily="66" charset="0"/>
              </a:rPr>
              <a:t> Header </a:t>
            </a:r>
            <a:r>
              <a:rPr lang="en-US" sz="2400" b="1" dirty="0" err="1" smtClean="0">
                <a:solidFill>
                  <a:srgbClr val="00B0F0"/>
                </a:solidFill>
                <a:latin typeface="Papyrus" pitchFamily="66" charset="0"/>
              </a:rPr>
              <a:t>dan</a:t>
            </a:r>
            <a:r>
              <a:rPr lang="en-US" sz="2400" b="1" dirty="0" smtClean="0">
                <a:solidFill>
                  <a:srgbClr val="00B0F0"/>
                </a:solidFill>
                <a:latin typeface="Papyrus" pitchFamily="66" charset="0"/>
              </a:rPr>
              <a:t> Footer</a:t>
            </a:r>
          </a:p>
          <a:p>
            <a:pPr>
              <a:lnSpc>
                <a:spcPct val="150000"/>
              </a:lnSpc>
            </a:pPr>
            <a:endParaRPr lang="en-US" sz="1200" b="1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Header(catatan kepala) adalah teks yang khusus diletakkan dibagian atas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halaman yang selalu tampil pada setiap halamannya. Sedangkan Footer(catatan kaki)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kebalikan dari header. Header dan footer ini sering dibuat untuk memberikan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sv-SE" dirty="0" smtClean="0">
                <a:latin typeface="Papyrus" pitchFamily="66" charset="0"/>
              </a:rPr>
              <a:t>keterangan dari naskah yang diketik. </a:t>
            </a:r>
            <a:r>
              <a:rPr lang="id-ID" dirty="0" smtClean="0">
                <a:latin typeface="Papyrus" pitchFamily="66" charset="0"/>
              </a:rPr>
              <a:t>Langkah-langkah membuat header dan footer ;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1. Klik menu View.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2. Pilih dan klik tab Header and Footer sehingga insertion point otomatis berada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pada bagian atas dokumen (membuat header).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3. Ketikkan teks yang untuk header sesuai dengan keinginan kita, lalu tekan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tanda panah bawah untuk berpindah ke footer.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4. Ketikkan teks untuk footer dan klik ganda diluar kotak header dan footer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untuk keluar dari format ini.</a:t>
            </a:r>
            <a:endParaRPr lang="id-ID" dirty="0">
              <a:latin typeface="Papyrus" pitchFamily="66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332656"/>
            <a:ext cx="867645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600" b="1" dirty="0">
                <a:solidFill>
                  <a:srgbClr val="00B0F0"/>
                </a:solidFill>
                <a:latin typeface="Papyrus" pitchFamily="66" charset="0"/>
              </a:rPr>
              <a:t>2.2. Memulai Word </a:t>
            </a:r>
            <a:r>
              <a:rPr lang="id-ID" sz="3600" b="1" dirty="0" smtClean="0">
                <a:solidFill>
                  <a:srgbClr val="00B0F0"/>
                </a:solidFill>
                <a:latin typeface="Papyrus" pitchFamily="66" charset="0"/>
              </a:rPr>
              <a:t>2000</a:t>
            </a:r>
            <a:endParaRPr lang="id-ID" sz="3600" b="1" dirty="0">
              <a:solidFill>
                <a:srgbClr val="00B0F0"/>
              </a:solidFill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id-ID" sz="2000" dirty="0">
                <a:latin typeface="Papyrus" pitchFamily="66" charset="0"/>
              </a:rPr>
              <a:t>Word 2000 baru dapat dijalankan apabila sistem operasi windows telah </a:t>
            </a:r>
            <a:r>
              <a:rPr lang="id-ID" sz="2000" dirty="0" smtClean="0">
                <a:latin typeface="Papyrus" pitchFamily="66" charset="0"/>
              </a:rPr>
              <a:t>kita aktifkan</a:t>
            </a:r>
            <a:r>
              <a:rPr lang="id-ID" sz="2000" dirty="0">
                <a:latin typeface="Papyrus" pitchFamily="66" charset="0"/>
              </a:rPr>
              <a:t>. langkah-langkah memulai bekerja dengan Word 2000 sebagai berikut ;</a:t>
            </a:r>
          </a:p>
          <a:p>
            <a:pPr>
              <a:lnSpc>
                <a:spcPct val="150000"/>
              </a:lnSpc>
            </a:pPr>
            <a:r>
              <a:rPr lang="id-ID" sz="2000" dirty="0">
                <a:latin typeface="Papyrus" pitchFamily="66" charset="0"/>
              </a:rPr>
              <a:t>• Aktifkan Komputer terlebih dahulu.</a:t>
            </a:r>
          </a:p>
          <a:p>
            <a:pPr>
              <a:lnSpc>
                <a:spcPct val="150000"/>
              </a:lnSpc>
            </a:pPr>
            <a:r>
              <a:rPr lang="id-ID" sz="2000" dirty="0">
                <a:latin typeface="Papyrus" pitchFamily="66" charset="0"/>
              </a:rPr>
              <a:t>• Klik tombol Start yang ada pada batang taskbar.</a:t>
            </a:r>
          </a:p>
          <a:p>
            <a:pPr>
              <a:lnSpc>
                <a:spcPct val="150000"/>
              </a:lnSpc>
            </a:pPr>
            <a:r>
              <a:rPr lang="id-ID" sz="2000" dirty="0">
                <a:latin typeface="Papyrus" pitchFamily="66" charset="0"/>
              </a:rPr>
              <a:t>• Muncul sejumlah menu, pilih Program.</a:t>
            </a:r>
          </a:p>
          <a:p>
            <a:pPr>
              <a:lnSpc>
                <a:spcPct val="150000"/>
              </a:lnSpc>
            </a:pPr>
            <a:r>
              <a:rPr lang="id-ID" sz="2000" dirty="0">
                <a:latin typeface="Papyrus" pitchFamily="66" charset="0"/>
              </a:rPr>
              <a:t>• Klik Microsoft Word.</a:t>
            </a:r>
          </a:p>
          <a:p>
            <a:pPr>
              <a:lnSpc>
                <a:spcPct val="150000"/>
              </a:lnSpc>
            </a:pPr>
            <a:r>
              <a:rPr lang="id-ID" sz="2000" dirty="0">
                <a:latin typeface="Papyrus" pitchFamily="66" charset="0"/>
              </a:rPr>
              <a:t>• Tunggu hingga tampil layar Microsoft Word yang masih kosong. </a:t>
            </a:r>
            <a:r>
              <a:rPr lang="id-ID" sz="2000" dirty="0" smtClean="0">
                <a:latin typeface="Papyrus" pitchFamily="66" charset="0"/>
              </a:rPr>
              <a:t>• </a:t>
            </a:r>
            <a:r>
              <a:rPr lang="id-ID" sz="2000" dirty="0">
                <a:latin typeface="Papyrus" pitchFamily="66" charset="0"/>
              </a:rPr>
              <a:t>Microsoft Word siap untuk digunakan</a:t>
            </a:r>
            <a:r>
              <a:rPr lang="id-ID" sz="2000" dirty="0" smtClean="0">
                <a:latin typeface="Papyrus" pitchFamily="66" charset="0"/>
              </a:rPr>
              <a:t>.</a:t>
            </a:r>
          </a:p>
          <a:p>
            <a:endParaRPr lang="id-ID" sz="2000" dirty="0" smtClean="0">
              <a:latin typeface="Papyrus" pitchFamily="66" charset="0"/>
            </a:endParaRPr>
          </a:p>
          <a:p>
            <a:endParaRPr lang="id-ID" sz="2000" dirty="0" smtClean="0">
              <a:latin typeface="Papyrus" pitchFamily="66" charset="0"/>
            </a:endParaRPr>
          </a:p>
          <a:p>
            <a:r>
              <a:rPr lang="id-ID" sz="2000" dirty="0" smtClean="0">
                <a:latin typeface="Papyrus" pitchFamily="66" charset="0"/>
              </a:rPr>
              <a:t>						</a:t>
            </a:r>
            <a:r>
              <a:rPr lang="id-ID" sz="2000" dirty="0" smtClean="0">
                <a:solidFill>
                  <a:srgbClr val="FF0000"/>
                </a:solidFill>
                <a:latin typeface="Papyrus" pitchFamily="66" charset="0"/>
              </a:rPr>
              <a:t>									</a:t>
            </a:r>
            <a:r>
              <a:rPr lang="id-ID" sz="2000" b="1" dirty="0" smtClean="0">
                <a:solidFill>
                  <a:srgbClr val="FF0000"/>
                </a:solidFill>
                <a:latin typeface="Papyrus" pitchFamily="66" charset="0"/>
              </a:rPr>
              <a:t>Gambar 2.1.	 </a:t>
            </a:r>
          </a:p>
          <a:p>
            <a:r>
              <a:rPr lang="id-ID" sz="2000" b="1" dirty="0" smtClean="0">
                <a:solidFill>
                  <a:srgbClr val="FF0000"/>
                </a:solidFill>
                <a:latin typeface="Papyrus" pitchFamily="66" charset="0"/>
              </a:rPr>
              <a:t>				        Cara mengaktifkan Microsoft Word</a:t>
            </a:r>
            <a:endParaRPr lang="id-ID" sz="2000" dirty="0">
              <a:solidFill>
                <a:srgbClr val="FF0000"/>
              </a:solidFill>
              <a:latin typeface="Papyru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21088"/>
            <a:ext cx="3545485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animatio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96" y="4500570"/>
            <a:ext cx="1143008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85728"/>
            <a:ext cx="8501122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800" b="1" dirty="0" smtClean="0">
                <a:solidFill>
                  <a:srgbClr val="7030A0"/>
                </a:solidFill>
                <a:latin typeface="Papyrus" pitchFamily="66" charset="0"/>
              </a:rPr>
              <a:t>2.5.5 Membuat Tabel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Untuk membuat table dalam Word 2000 dapat dilakukan dengan cara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1. Klik menu Table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2. Pilih tab Insert lalu klik tab Table, sehingga muncul jendela sbb ;</a:t>
            </a:r>
            <a:endParaRPr lang="id-ID" dirty="0">
              <a:latin typeface="Papyru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357430"/>
            <a:ext cx="218272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786182" y="3286124"/>
            <a:ext cx="3098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  <a:latin typeface="Papyrus" pitchFamily="66" charset="0"/>
              </a:rPr>
              <a:t>Gambar 2.21. Jendela Table</a:t>
            </a:r>
            <a:endParaRPr lang="id-ID" dirty="0">
              <a:solidFill>
                <a:srgbClr val="FF0000"/>
              </a:solidFill>
              <a:latin typeface="Papyru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5019130"/>
            <a:ext cx="85725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Keterangan ;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Option Number of Column digunakan untuk menentukan jumlah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kolom dari tabel.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Option Number of Rows digunakan untuk menentukan jumlah baris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dari tabel</a:t>
            </a:r>
            <a:endParaRPr lang="id-ID" dirty="0">
              <a:latin typeface="Papyru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636703"/>
            <a:ext cx="83582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Pada tab AutoFit behavior terdapat 3 option yang dapat dipilih sesuai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nn-NO" dirty="0" smtClean="0">
                <a:latin typeface="Papyrus" pitchFamily="66" charset="0"/>
              </a:rPr>
              <a:t>dengan tabel yang akan dibuat.</a:t>
            </a:r>
          </a:p>
          <a:p>
            <a:pPr>
              <a:lnSpc>
                <a:spcPct val="150000"/>
              </a:lnSpc>
            </a:pPr>
            <a:endParaRPr lang="nn-NO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1. Option Fixed column width </a:t>
            </a:r>
            <a:r>
              <a:rPr lang="en-US" dirty="0" err="1" smtClean="0">
                <a:latin typeface="Papyrus" pitchFamily="66" charset="0"/>
              </a:rPr>
              <a:t>akan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membuat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tabel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pada</a:t>
            </a:r>
            <a:r>
              <a:rPr lang="en-US" dirty="0" smtClean="0">
                <a:latin typeface="Papyrus" pitchFamily="66" charset="0"/>
              </a:rPr>
              <a:t> area </a:t>
            </a:r>
            <a:r>
              <a:rPr lang="en-US" dirty="0" err="1" smtClean="0">
                <a:latin typeface="Papyrus" pitchFamily="66" charset="0"/>
              </a:rPr>
              <a:t>aktif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dengan ukuran kolom yang ditentukan pada option yang terletak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disebelah opton ini 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2. Option </a:t>
            </a:r>
            <a:r>
              <a:rPr lang="en-US" dirty="0" err="1" smtClean="0">
                <a:latin typeface="Papyrus" pitchFamily="66" charset="0"/>
              </a:rPr>
              <a:t>autoFit</a:t>
            </a:r>
            <a:r>
              <a:rPr lang="en-US" dirty="0" smtClean="0">
                <a:latin typeface="Papyrus" pitchFamily="66" charset="0"/>
              </a:rPr>
              <a:t> to contents width </a:t>
            </a:r>
            <a:r>
              <a:rPr lang="en-US" dirty="0" err="1" smtClean="0">
                <a:latin typeface="Papyrus" pitchFamily="66" charset="0"/>
              </a:rPr>
              <a:t>akan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membuat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tabel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pada</a:t>
            </a:r>
            <a:r>
              <a:rPr lang="en-US" dirty="0" smtClean="0">
                <a:latin typeface="Papyrus" pitchFamily="66" charset="0"/>
              </a:rPr>
              <a:t> area </a:t>
            </a:r>
            <a:r>
              <a:rPr lang="id-ID" dirty="0" smtClean="0">
                <a:latin typeface="Papyrus" pitchFamily="66" charset="0"/>
              </a:rPr>
              <a:t>aktif yang lebar kolomnya akan otomatis disesuaikan dengan isi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kolom.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Papyrus" pitchFamily="66" charset="0"/>
              </a:rPr>
              <a:t>3. Option </a:t>
            </a:r>
            <a:r>
              <a:rPr lang="en-US" dirty="0" err="1" smtClean="0">
                <a:latin typeface="Papyrus" pitchFamily="66" charset="0"/>
              </a:rPr>
              <a:t>autoFix</a:t>
            </a:r>
            <a:r>
              <a:rPr lang="en-US" dirty="0" smtClean="0">
                <a:latin typeface="Papyrus" pitchFamily="66" charset="0"/>
              </a:rPr>
              <a:t> to windows </a:t>
            </a:r>
            <a:r>
              <a:rPr lang="en-US" dirty="0" err="1" smtClean="0">
                <a:latin typeface="Papyrus" pitchFamily="66" charset="0"/>
              </a:rPr>
              <a:t>akan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membuat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tabel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en-US" dirty="0" err="1" smtClean="0">
                <a:latin typeface="Papyrus" pitchFamily="66" charset="0"/>
              </a:rPr>
              <a:t>pada</a:t>
            </a:r>
            <a:r>
              <a:rPr lang="en-US" dirty="0" smtClean="0">
                <a:latin typeface="Papyrus" pitchFamily="66" charset="0"/>
              </a:rPr>
              <a:t> area yang </a:t>
            </a:r>
            <a:r>
              <a:rPr lang="id-ID" dirty="0" smtClean="0">
                <a:latin typeface="Papyrus" pitchFamily="66" charset="0"/>
              </a:rPr>
              <a:t>aktif yang lebar kolomnya akan otomatis disesuaikan dengan lebar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windows.</a:t>
            </a:r>
            <a:endParaRPr lang="en-US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endParaRPr lang="id-ID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Jika ingin membuat tabel dengan format yang disediakan oleh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Microsoft Word, kita dapat memilih pada tab Auto Format. Anda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dapat mencobanya langsung</a:t>
            </a:r>
            <a:endParaRPr lang="id-ID" dirty="0">
              <a:latin typeface="Papyrus" pitchFamily="66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359704"/>
            <a:ext cx="850112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Papyrus" pitchFamily="66" charset="0"/>
              </a:rPr>
              <a:t>2.5.6 Mencetak Dokumen</a:t>
            </a:r>
            <a:endParaRPr lang="en-US" sz="3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endParaRPr lang="id-ID" sz="1200" b="1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Dalam dunia komputer ada dikenal istilah hardcopy dan softcopy, yang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masing</a:t>
            </a:r>
            <a:r>
              <a:rPr lang="en-US" dirty="0" smtClean="0">
                <a:latin typeface="Papyrus" pitchFamily="66" charset="0"/>
              </a:rPr>
              <a:t> – </a:t>
            </a:r>
            <a:r>
              <a:rPr lang="id-ID" dirty="0" smtClean="0">
                <a:latin typeface="Papyrus" pitchFamily="66" charset="0"/>
              </a:rPr>
              <a:t>masingnya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berfungsi untuk mencetak dokumen. softcopy adalah mencetak dokumen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ke layar monitor, seperti pada saat anda mengetik data di wondows berarti anda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sedang melakukan proses softcopy sedangkan hardcopy adalah mencetak dokumen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melalui printer. Biasanya setiap software pengolah selalu menyediakan fasilitas ini.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Untuk itu pada bagian akhir dari modul ini kita akan membahas bagaimana cara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nn-NO" dirty="0" smtClean="0">
                <a:latin typeface="Papyrus" pitchFamily="66" charset="0"/>
              </a:rPr>
              <a:t>mencetak dokumen pada Microsoft Word. </a:t>
            </a:r>
            <a:r>
              <a:rPr lang="id-ID" dirty="0" smtClean="0">
                <a:latin typeface="Papyrus" pitchFamily="66" charset="0"/>
              </a:rPr>
              <a:t>Langkah-langkah membuat mencetak dokumen ;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1. Klik menu file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2. Lalu pilih dan klik Print, sehingga muncul jendela print sebagai berikut ;</a:t>
            </a:r>
            <a:endParaRPr lang="id-ID" dirty="0">
              <a:latin typeface="Papyru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785793"/>
            <a:ext cx="5286412" cy="407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143240" y="5143512"/>
            <a:ext cx="2946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  <a:latin typeface="Papyrus" pitchFamily="66" charset="0"/>
              </a:rPr>
              <a:t>Gambar 2.22. Jendela Print</a:t>
            </a:r>
            <a:endParaRPr lang="id-ID" dirty="0">
              <a:solidFill>
                <a:srgbClr val="FF0000"/>
              </a:solidFill>
              <a:latin typeface="Papyru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408059"/>
            <a:ext cx="8715404" cy="5378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000" dirty="0" smtClean="0">
                <a:latin typeface="Papyrus" pitchFamily="66" charset="0"/>
              </a:rPr>
              <a:t>Keterangan :</a:t>
            </a:r>
            <a:endParaRPr lang="en-US" sz="2000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endParaRPr lang="id-ID" sz="1100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Pada tab Name, pilih jenis printer yang aktif di komputer dengan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mengklik tanda panah yang terdapat disebelah kanan option ini ().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• Kita juga bisa mencetak dokumen ini ke file dengan cara menandai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option print to file.</a:t>
            </a:r>
          </a:p>
          <a:p>
            <a:pPr>
              <a:lnSpc>
                <a:spcPct val="150000"/>
              </a:lnSpc>
            </a:pPr>
            <a:r>
              <a:rPr lang="nn-NO" dirty="0" smtClean="0">
                <a:latin typeface="Papyrus" pitchFamily="66" charset="0"/>
              </a:rPr>
              <a:t>• Pada tab page range ada tiga alternatif pencetakan yang disediakan </a:t>
            </a:r>
            <a:r>
              <a:rPr lang="id-ID" dirty="0" smtClean="0">
                <a:latin typeface="Papyrus" pitchFamily="66" charset="0"/>
              </a:rPr>
              <a:t>oleh Microsoft Word.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a. ALL, berfungsi untuk mencetak seluruh isi dokumen.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b. Current page, berfungsi untuk mencetak halaman dokumen yang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sedang aktif saja</a:t>
            </a:r>
          </a:p>
          <a:p>
            <a:pPr>
              <a:lnSpc>
                <a:spcPct val="150000"/>
              </a:lnSpc>
            </a:pPr>
            <a:r>
              <a:rPr lang="fi-FI" dirty="0" smtClean="0">
                <a:latin typeface="Papyrus" pitchFamily="66" charset="0"/>
              </a:rPr>
              <a:t>c. posisi kursor pada saat pencetakan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d. Pages, berfungsi untuk mencetak halaman tertentu dari suatu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dokumen dengan mengetikan nomor halaman dokumen yang akan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dicetak dan dipisahkan dengan tanda koma.</a:t>
            </a:r>
            <a:endParaRPr lang="id-ID" dirty="0">
              <a:latin typeface="Papyrus" pitchFamily="66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636703"/>
            <a:ext cx="87868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Contoh kita akan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sv-SE" dirty="0" smtClean="0">
                <a:latin typeface="Papyrus" pitchFamily="66" charset="0"/>
              </a:rPr>
              <a:t>mencetak halaman 1, 2, 5. dan 10, maka pada kolom page range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isikan 1,2,5,10. Jika ingin mencetak dokumen pada range tertentu,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misalnya ingin mencetak halaman 2 sampai dengan halaman 10m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fi-FI" dirty="0" smtClean="0">
                <a:latin typeface="Papyrus" pitchFamily="66" charset="0"/>
              </a:rPr>
              <a:t>maka cukup diketikkan 2 - 10, atau mengetikkan 1,2,5-10 jika </a:t>
            </a:r>
            <a:r>
              <a:rPr lang="id-ID" dirty="0" smtClean="0">
                <a:latin typeface="Papyrus" pitchFamily="66" charset="0"/>
              </a:rPr>
              <a:t>ingin mencetak halaman 1, 2 dan halaman 5 sampai dengan 10.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>
                <a:latin typeface="Papyrus" pitchFamily="66" charset="0"/>
              </a:rPr>
              <a:t> Pada option print what isikan document jika ingin mencetak dokumen.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d-ID" dirty="0" smtClean="0">
                <a:latin typeface="Papyrus" pitchFamily="66" charset="0"/>
              </a:rPr>
              <a:t>Option prints dapat kita pilih alternatif pencetakan, apakah hanya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mencetak halaman ganjil (odd) atau genap (event) saja, atau keduanya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(allranges)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 err="1" smtClean="0">
                <a:latin typeface="Papyrus" pitchFamily="66" charset="0"/>
              </a:rPr>
              <a:t>Tab</a:t>
            </a:r>
            <a:r>
              <a:rPr lang="es-ES" dirty="0" smtClean="0">
                <a:latin typeface="Papyrus" pitchFamily="66" charset="0"/>
              </a:rPr>
              <a:t> copies </a:t>
            </a:r>
            <a:r>
              <a:rPr lang="es-ES" dirty="0" err="1" smtClean="0">
                <a:latin typeface="Papyrus" pitchFamily="66" charset="0"/>
              </a:rPr>
              <a:t>digunakan</a:t>
            </a:r>
            <a:r>
              <a:rPr lang="es-ES" dirty="0" smtClean="0">
                <a:latin typeface="Papyrus" pitchFamily="66" charset="0"/>
              </a:rPr>
              <a:t> </a:t>
            </a:r>
            <a:r>
              <a:rPr lang="es-ES" dirty="0" err="1" smtClean="0">
                <a:latin typeface="Papyrus" pitchFamily="66" charset="0"/>
              </a:rPr>
              <a:t>untuk</a:t>
            </a:r>
            <a:r>
              <a:rPr lang="es-ES" dirty="0" smtClean="0">
                <a:latin typeface="Papyrus" pitchFamily="66" charset="0"/>
              </a:rPr>
              <a:t> </a:t>
            </a:r>
            <a:r>
              <a:rPr lang="es-ES" dirty="0" err="1" smtClean="0">
                <a:latin typeface="Papyrus" pitchFamily="66" charset="0"/>
              </a:rPr>
              <a:t>menentukan</a:t>
            </a:r>
            <a:r>
              <a:rPr lang="es-ES" dirty="0" smtClean="0">
                <a:latin typeface="Papyrus" pitchFamily="66" charset="0"/>
              </a:rPr>
              <a:t> </a:t>
            </a:r>
            <a:r>
              <a:rPr lang="es-ES" dirty="0" err="1" smtClean="0">
                <a:latin typeface="Papyrus" pitchFamily="66" charset="0"/>
              </a:rPr>
              <a:t>jumlah</a:t>
            </a:r>
            <a:r>
              <a:rPr lang="es-ES" dirty="0" smtClean="0">
                <a:latin typeface="Papyrus" pitchFamily="66" charset="0"/>
              </a:rPr>
              <a:t> </a:t>
            </a:r>
            <a:r>
              <a:rPr lang="es-ES" dirty="0" err="1" smtClean="0">
                <a:latin typeface="Papyrus" pitchFamily="66" charset="0"/>
              </a:rPr>
              <a:t>salinan</a:t>
            </a:r>
            <a:r>
              <a:rPr lang="es-ES" dirty="0" smtClean="0">
                <a:latin typeface="Papyrus" pitchFamily="66" charset="0"/>
              </a:rPr>
              <a:t> (copian) </a:t>
            </a:r>
            <a:r>
              <a:rPr lang="es-ES" dirty="0" err="1" smtClean="0">
                <a:latin typeface="Papyrus" pitchFamily="66" charset="0"/>
              </a:rPr>
              <a:t>dari</a:t>
            </a:r>
            <a:r>
              <a:rPr lang="es-E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dokumen yang akan dicetak. Jika kita mencetak 5 rangkap maka isilah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dengan angka 5.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 Option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properties dapat digunakan untuk menset jenis kertas, kualitas</a:t>
            </a:r>
            <a:r>
              <a:rPr lang="en-US" dirty="0" smtClean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pencetakan, dan lain-lain.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b-NO" dirty="0" smtClean="0">
                <a:latin typeface="Papyrus" pitchFamily="66" charset="0"/>
              </a:rPr>
              <a:t>Klik OK untuk melakukan proses pencetakan.</a:t>
            </a:r>
            <a:endParaRPr lang="id-ID" dirty="0">
              <a:latin typeface="Papyrus" pitchFamily="66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3000372"/>
            <a:ext cx="84636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ura MT Script Capitals" pitchFamily="66" charset="0"/>
              </a:rPr>
              <a:t>Wa</a:t>
            </a:r>
            <a:r>
              <a:rPr lang="id-ID" sz="5400" b="1" spc="50" dirty="0" smtClean="0">
                <a:ln w="11430"/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ura MT Script Capitals" pitchFamily="66" charset="0"/>
              </a:rPr>
              <a:t>ssalamu’alaikum wr.wb</a:t>
            </a:r>
            <a:endParaRPr lang="en-US" sz="5400" b="1" spc="50" dirty="0">
              <a:ln w="11430"/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atura MT Script Capitals" pitchFamily="66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404664"/>
            <a:ext cx="799288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>
                <a:solidFill>
                  <a:srgbClr val="00B0F0"/>
                </a:solidFill>
                <a:latin typeface="Papyrus" pitchFamily="66" charset="0"/>
              </a:rPr>
              <a:t>2.3. Mengenal Elemen Jendela </a:t>
            </a:r>
            <a:r>
              <a:rPr lang="id-ID" sz="3200" b="1" dirty="0" smtClean="0">
                <a:solidFill>
                  <a:srgbClr val="00B0F0"/>
                </a:solidFill>
                <a:latin typeface="Papyrus" pitchFamily="66" charset="0"/>
              </a:rPr>
              <a:t>MS-Word</a:t>
            </a:r>
          </a:p>
          <a:p>
            <a:endParaRPr lang="id-ID" sz="3200" b="1" dirty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id-ID" dirty="0">
                <a:latin typeface="Papyrus" pitchFamily="66" charset="0"/>
              </a:rPr>
              <a:t>Setelah Word 2000 kita aktifkan, maka akan tampil layar kosong dengan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Papyrus" pitchFamily="66" charset="0"/>
              </a:rPr>
              <a:t>nama Document 1, seperti Gambar 2.2.</a:t>
            </a:r>
            <a:endParaRPr lang="id-ID" dirty="0">
              <a:latin typeface="Papyru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420888"/>
            <a:ext cx="5184576" cy="36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411760" y="6228020"/>
            <a:ext cx="3966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rgbClr val="FF0000"/>
                </a:solidFill>
                <a:latin typeface="Papyrus" pitchFamily="66" charset="0"/>
              </a:rPr>
              <a:t>Gambar 2.2. Jendela Microsoft Word</a:t>
            </a:r>
            <a:endParaRPr lang="id-ID" dirty="0">
              <a:solidFill>
                <a:srgbClr val="FF0000"/>
              </a:solidFill>
              <a:latin typeface="Papyrus" pitchFamily="66" charset="0"/>
            </a:endParaRPr>
          </a:p>
        </p:txBody>
      </p:sp>
      <p:pic>
        <p:nvPicPr>
          <p:cNvPr id="5" name="Picture 4" descr="animatio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96" y="5000636"/>
            <a:ext cx="1143008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5846"/>
            <a:ext cx="83529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dirty="0">
                <a:latin typeface="Papyrus" pitchFamily="66" charset="0"/>
              </a:rPr>
              <a:t>Menu Bar, berisi daftar menu yang dapat kita gunakan, dimana menu </a:t>
            </a:r>
            <a:r>
              <a:rPr lang="id-ID" dirty="0" smtClean="0">
                <a:latin typeface="Papyrus" pitchFamily="66" charset="0"/>
              </a:rPr>
              <a:t>ini mempunyai </a:t>
            </a:r>
            <a:r>
              <a:rPr lang="id-ID" dirty="0">
                <a:latin typeface="Papyrus" pitchFamily="66" charset="0"/>
              </a:rPr>
              <a:t>sub menu masing-masing sesuai dengan fungsi dari </a:t>
            </a:r>
            <a:r>
              <a:rPr lang="id-ID" dirty="0" smtClean="0">
                <a:latin typeface="Papyrus" pitchFamily="66" charset="0"/>
              </a:rPr>
              <a:t>menu</a:t>
            </a:r>
            <a:r>
              <a:rPr lang="id-ID" dirty="0">
                <a:latin typeface="Papyrus" pitchFamily="66" charset="0"/>
              </a:rPr>
              <a:t> </a:t>
            </a:r>
            <a:r>
              <a:rPr lang="id-ID" dirty="0" smtClean="0">
                <a:latin typeface="Papyrus" pitchFamily="66" charset="0"/>
              </a:rPr>
              <a:t>induknya</a:t>
            </a:r>
            <a:r>
              <a:rPr lang="id-ID" dirty="0">
                <a:latin typeface="Papyrus" pitchFamily="66" charset="0"/>
              </a:rPr>
              <a:t>. Misalnya Menu File, maka sub menu-nya berisi segala hal </a:t>
            </a:r>
            <a:r>
              <a:rPr lang="id-ID" dirty="0" smtClean="0">
                <a:latin typeface="Papyrus" pitchFamily="66" charset="0"/>
              </a:rPr>
              <a:t>yang </a:t>
            </a:r>
            <a:r>
              <a:rPr lang="sv-SE" dirty="0" smtClean="0">
                <a:latin typeface="Papyrus" pitchFamily="66" charset="0"/>
              </a:rPr>
              <a:t>berkaitan </a:t>
            </a:r>
            <a:r>
              <a:rPr lang="sv-SE" dirty="0">
                <a:latin typeface="Papyrus" pitchFamily="66" charset="0"/>
              </a:rPr>
              <a:t>dengan file, begitu juga dengan menu yang lainnya. </a:t>
            </a:r>
            <a:r>
              <a:rPr lang="sv-SE" dirty="0" smtClean="0">
                <a:latin typeface="Papyrus" pitchFamily="66" charset="0"/>
              </a:rPr>
              <a:t>Standarnya</a:t>
            </a:r>
            <a:r>
              <a:rPr lang="id-ID" dirty="0" smtClean="0">
                <a:latin typeface="Papyrus" pitchFamily="66" charset="0"/>
              </a:rPr>
              <a:t> </a:t>
            </a:r>
            <a:r>
              <a:rPr lang="it-IT" dirty="0" smtClean="0">
                <a:latin typeface="Papyrus" pitchFamily="66" charset="0"/>
              </a:rPr>
              <a:t>menu </a:t>
            </a:r>
            <a:r>
              <a:rPr lang="it-IT" dirty="0">
                <a:latin typeface="Papyrus" pitchFamily="66" charset="0"/>
              </a:rPr>
              <a:t>ini terdiri dari </a:t>
            </a:r>
            <a:r>
              <a:rPr lang="it-IT" dirty="0" smtClean="0">
                <a:latin typeface="Papyrus" pitchFamily="66" charset="0"/>
              </a:rPr>
              <a:t>Menu</a:t>
            </a:r>
            <a:endParaRPr lang="id-ID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endParaRPr lang="id-ID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endParaRPr lang="it-IT" dirty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id-ID" b="1" dirty="0" smtClean="0">
                <a:solidFill>
                  <a:srgbClr val="FF0000"/>
                </a:solidFill>
                <a:latin typeface="Papyrus" pitchFamily="66" charset="0"/>
              </a:rPr>
              <a:t>	Gambar </a:t>
            </a:r>
            <a:r>
              <a:rPr lang="id-ID" b="1" dirty="0">
                <a:solidFill>
                  <a:srgbClr val="FF0000"/>
                </a:solidFill>
                <a:latin typeface="Papyrus" pitchFamily="66" charset="0"/>
              </a:rPr>
              <a:t>2.3. Menu Microsoft </a:t>
            </a:r>
            <a:r>
              <a:rPr lang="id-ID" b="1" dirty="0" smtClean="0">
                <a:solidFill>
                  <a:srgbClr val="FF0000"/>
                </a:solidFill>
                <a:latin typeface="Papyrus" pitchFamily="66" charset="0"/>
              </a:rPr>
              <a:t>Word</a:t>
            </a:r>
          </a:p>
          <a:p>
            <a:pPr>
              <a:lnSpc>
                <a:spcPct val="150000"/>
              </a:lnSpc>
            </a:pPr>
            <a:endParaRPr lang="id-ID" b="1" i="1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en-US" i="1" dirty="0" smtClean="0">
                <a:latin typeface="Papyrus" pitchFamily="66" charset="0"/>
              </a:rPr>
              <a:t>File</a:t>
            </a:r>
            <a:r>
              <a:rPr lang="en-US" i="1" dirty="0">
                <a:latin typeface="Papyrus" pitchFamily="66" charset="0"/>
              </a:rPr>
              <a:t>, Edit, View, Insert, Format, Tools, Table, Windows </a:t>
            </a:r>
            <a:r>
              <a:rPr lang="en-US" i="1" dirty="0" err="1">
                <a:latin typeface="Papyrus" pitchFamily="66" charset="0"/>
              </a:rPr>
              <a:t>dan</a:t>
            </a:r>
            <a:r>
              <a:rPr lang="en-US" i="1" dirty="0">
                <a:latin typeface="Papyrus" pitchFamily="66" charset="0"/>
              </a:rPr>
              <a:t> Help </a:t>
            </a:r>
            <a:r>
              <a:rPr lang="en-US" i="1" dirty="0" err="1">
                <a:latin typeface="Papyrus" pitchFamily="66" charset="0"/>
              </a:rPr>
              <a:t>tapi</a:t>
            </a:r>
            <a:r>
              <a:rPr lang="en-US" i="1" dirty="0">
                <a:latin typeface="Papyrus" pitchFamily="66" charset="0"/>
              </a:rPr>
              <a:t> </a:t>
            </a:r>
            <a:r>
              <a:rPr lang="en-US" i="1" dirty="0" err="1" smtClean="0">
                <a:latin typeface="Papyrus" pitchFamily="66" charset="0"/>
              </a:rPr>
              <a:t>daftar</a:t>
            </a:r>
            <a:r>
              <a:rPr lang="id-ID" i="1" dirty="0" smtClean="0">
                <a:latin typeface="Papyrus" pitchFamily="66" charset="0"/>
              </a:rPr>
              <a:t>  </a:t>
            </a:r>
            <a:r>
              <a:rPr lang="id-ID" dirty="0" smtClean="0">
                <a:latin typeface="Papyrus" pitchFamily="66" charset="0"/>
              </a:rPr>
              <a:t>menu </a:t>
            </a:r>
            <a:r>
              <a:rPr lang="id-ID" dirty="0">
                <a:latin typeface="Papyrus" pitchFamily="66" charset="0"/>
              </a:rPr>
              <a:t>juga dapat kita tambahkan sesuai dengan keperluan kita. Menu ini </a:t>
            </a:r>
            <a:r>
              <a:rPr lang="id-ID" dirty="0" smtClean="0">
                <a:latin typeface="Papyrus" pitchFamily="66" charset="0"/>
              </a:rPr>
              <a:t>dapat kita </a:t>
            </a:r>
            <a:r>
              <a:rPr lang="id-ID" dirty="0">
                <a:latin typeface="Papyrus" pitchFamily="66" charset="0"/>
              </a:rPr>
              <a:t>pilih dengan cara meng-klik nama menu atau dengan tombol </a:t>
            </a:r>
            <a:r>
              <a:rPr lang="id-ID" dirty="0" smtClean="0">
                <a:latin typeface="Papyrus" pitchFamily="66" charset="0"/>
              </a:rPr>
              <a:t>Alternate (ALT</a:t>
            </a:r>
            <a:r>
              <a:rPr lang="id-ID" dirty="0">
                <a:latin typeface="Papyrus" pitchFamily="66" charset="0"/>
              </a:rPr>
              <a:t>)+huruf yang bergaris bawah pada menu secara bersamaan. Misal </a:t>
            </a:r>
            <a:r>
              <a:rPr lang="id-ID" dirty="0" smtClean="0">
                <a:latin typeface="Papyrus" pitchFamily="66" charset="0"/>
              </a:rPr>
              <a:t>kita akan </a:t>
            </a:r>
            <a:r>
              <a:rPr lang="id-ID" dirty="0">
                <a:latin typeface="Papyrus" pitchFamily="66" charset="0"/>
              </a:rPr>
              <a:t>mengaktifkan menu file maka kliklah menu tersebut atau </a:t>
            </a:r>
            <a:r>
              <a:rPr lang="id-ID" dirty="0" smtClean="0">
                <a:latin typeface="Papyrus" pitchFamily="66" charset="0"/>
              </a:rPr>
              <a:t>dengan </a:t>
            </a:r>
            <a:r>
              <a:rPr lang="nn-NO" dirty="0" smtClean="0">
                <a:latin typeface="Papyrus" pitchFamily="66" charset="0"/>
              </a:rPr>
              <a:t>menekan </a:t>
            </a:r>
            <a:r>
              <a:rPr lang="nn-NO" dirty="0">
                <a:latin typeface="Papyrus" pitchFamily="66" charset="0"/>
              </a:rPr>
              <a:t>tombol ALT+F (tekan secara bersamaan).</a:t>
            </a:r>
            <a:endParaRPr lang="id-ID" dirty="0">
              <a:latin typeface="Papyru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533136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animatio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586" y="5500702"/>
            <a:ext cx="1143008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76672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dirty="0">
                <a:latin typeface="Papyrus" pitchFamily="66" charset="0"/>
              </a:rPr>
              <a:t>Toolbar Standar, merupakan kumpulan icon-icon standar yang disediakan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Papyrus" pitchFamily="66" charset="0"/>
              </a:rPr>
              <a:t>oleh Word 2000 secara otomatis. Walaupun begitu icon dari toolbar ini juga</a:t>
            </a:r>
          </a:p>
          <a:p>
            <a:pPr>
              <a:lnSpc>
                <a:spcPct val="150000"/>
              </a:lnSpc>
            </a:pPr>
            <a:r>
              <a:rPr lang="id-ID" dirty="0">
                <a:latin typeface="Papyrus" pitchFamily="66" charset="0"/>
              </a:rPr>
              <a:t>dapat kita tambah atau dikurangi sesuai keperluan. Default dari toolbar ini</a:t>
            </a:r>
          </a:p>
          <a:p>
            <a:pPr>
              <a:lnSpc>
                <a:spcPct val="150000"/>
              </a:lnSpc>
            </a:pPr>
            <a:r>
              <a:rPr lang="id-ID" dirty="0">
                <a:latin typeface="Papyrus" pitchFamily="66" charset="0"/>
              </a:rPr>
              <a:t>terdiri dari icon sbb</a:t>
            </a:r>
            <a:r>
              <a:rPr lang="id-ID" dirty="0" smtClean="0">
                <a:latin typeface="Papyrus" pitchFamily="66" charset="0"/>
              </a:rPr>
              <a:t>;</a:t>
            </a:r>
          </a:p>
          <a:p>
            <a:pPr>
              <a:lnSpc>
                <a:spcPct val="150000"/>
              </a:lnSpc>
            </a:pPr>
            <a:endParaRPr lang="id-ID" dirty="0">
              <a:solidFill>
                <a:srgbClr val="FF0000"/>
              </a:solidFill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id-ID" b="1" dirty="0" smtClean="0">
                <a:solidFill>
                  <a:srgbClr val="FF0000"/>
                </a:solidFill>
                <a:latin typeface="Papyrus" pitchFamily="66" charset="0"/>
              </a:rPr>
              <a:t>		Gambar </a:t>
            </a:r>
            <a:r>
              <a:rPr lang="id-ID" b="1" dirty="0">
                <a:solidFill>
                  <a:srgbClr val="FF0000"/>
                </a:solidFill>
                <a:latin typeface="Papyrus" pitchFamily="66" charset="0"/>
              </a:rPr>
              <a:t>2.4. Toolbar Standar</a:t>
            </a:r>
            <a:endParaRPr lang="id-ID" dirty="0">
              <a:solidFill>
                <a:srgbClr val="FF0000"/>
              </a:solidFill>
              <a:latin typeface="Papyru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839170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9552" y="3212976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dirty="0">
                <a:latin typeface="Papyrus" pitchFamily="66" charset="0"/>
              </a:rPr>
              <a:t>Untuk mengetahui nama dari icon-icon tersebut dapat dilakukan dengan mengarahkan</a:t>
            </a:r>
          </a:p>
          <a:p>
            <a:pPr>
              <a:lnSpc>
                <a:spcPct val="150000"/>
              </a:lnSpc>
            </a:pPr>
            <a:r>
              <a:rPr lang="id-ID" dirty="0">
                <a:latin typeface="Papyrus" pitchFamily="66" charset="0"/>
              </a:rPr>
              <a:t>pointer mouse pada icon yang dituju, tunggu sesaat sehinggan tampil nama dari icon</a:t>
            </a:r>
          </a:p>
          <a:p>
            <a:pPr>
              <a:lnSpc>
                <a:spcPct val="150000"/>
              </a:lnSpc>
            </a:pPr>
            <a:r>
              <a:rPr lang="id-ID" dirty="0">
                <a:latin typeface="Papyrus" pitchFamily="66" charset="0"/>
              </a:rPr>
              <a:t>tersebut. Misalnya kita arahkan pointer mouse pada icon yang bergambar printer,</a:t>
            </a:r>
          </a:p>
          <a:p>
            <a:pPr>
              <a:lnSpc>
                <a:spcPct val="150000"/>
              </a:lnSpc>
            </a:pPr>
            <a:r>
              <a:rPr lang="id-ID" dirty="0">
                <a:latin typeface="Papyrus" pitchFamily="66" charset="0"/>
              </a:rPr>
              <a:t>maka akan keluar informasi nama dari icon tersebut. Lihat Gambar 2.5</a:t>
            </a:r>
            <a:r>
              <a:rPr lang="id-ID" dirty="0" smtClean="0">
                <a:latin typeface="Papyru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id-ID" b="1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endParaRPr lang="id-ID" b="1" dirty="0" smtClean="0">
              <a:solidFill>
                <a:srgbClr val="FF0000"/>
              </a:solidFill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id-ID" b="1" dirty="0" smtClean="0">
                <a:solidFill>
                  <a:srgbClr val="FF0000"/>
                </a:solidFill>
                <a:latin typeface="Papyrus" pitchFamily="66" charset="0"/>
              </a:rPr>
              <a:t>		Gambar 2.5. Informasi Nama Icon</a:t>
            </a:r>
            <a:endParaRPr lang="id-ID" dirty="0" smtClean="0">
              <a:solidFill>
                <a:srgbClr val="FF0000"/>
              </a:solidFill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endParaRPr lang="id-ID" dirty="0">
              <a:latin typeface="Papyru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013175"/>
            <a:ext cx="1584176" cy="60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nimatio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958" y="5214950"/>
            <a:ext cx="1143008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785794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dirty="0">
                <a:latin typeface="Papyrus" pitchFamily="66" charset="0"/>
              </a:rPr>
              <a:t>Toolbar Formatting, termasuk toolbar default yang disediakan oleh Word</a:t>
            </a:r>
          </a:p>
          <a:p>
            <a:pPr>
              <a:lnSpc>
                <a:spcPct val="150000"/>
              </a:lnSpc>
            </a:pPr>
            <a:r>
              <a:rPr lang="id-ID" dirty="0">
                <a:latin typeface="Papyrus" pitchFamily="66" charset="0"/>
              </a:rPr>
              <a:t>2000. Toolbar ini berisi kumpulan icon-icon yang berfungsi dalam</a:t>
            </a:r>
          </a:p>
          <a:p>
            <a:pPr>
              <a:lnSpc>
                <a:spcPct val="150000"/>
              </a:lnSpc>
            </a:pPr>
            <a:r>
              <a:rPr lang="id-ID" dirty="0">
                <a:latin typeface="Papyrus" pitchFamily="66" charset="0"/>
              </a:rPr>
              <a:t>pemformatan pada Word 2000</a:t>
            </a:r>
            <a:r>
              <a:rPr lang="id-ID" dirty="0" smtClean="0">
                <a:latin typeface="Papyru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id-ID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endParaRPr lang="id-ID" dirty="0">
              <a:solidFill>
                <a:srgbClr val="FF0000"/>
              </a:solidFill>
              <a:latin typeface="Papyrus" pitchFamily="66" charset="0"/>
            </a:endParaRPr>
          </a:p>
          <a:p>
            <a:pPr>
              <a:lnSpc>
                <a:spcPct val="150000"/>
              </a:lnSpc>
            </a:pPr>
            <a:r>
              <a:rPr lang="id-ID" b="1" dirty="0" smtClean="0">
                <a:solidFill>
                  <a:srgbClr val="FF0000"/>
                </a:solidFill>
                <a:latin typeface="Papyrus" pitchFamily="66" charset="0"/>
              </a:rPr>
              <a:t>		        Gambar </a:t>
            </a:r>
            <a:r>
              <a:rPr lang="id-ID" b="1" dirty="0">
                <a:solidFill>
                  <a:srgbClr val="FF0000"/>
                </a:solidFill>
                <a:latin typeface="Papyrus" pitchFamily="66" charset="0"/>
              </a:rPr>
              <a:t>2.6. Toolbar </a:t>
            </a:r>
            <a:r>
              <a:rPr lang="id-ID" b="1" dirty="0" smtClean="0">
                <a:solidFill>
                  <a:srgbClr val="FF0000"/>
                </a:solidFill>
                <a:latin typeface="Papyrus" pitchFamily="66" charset="0"/>
              </a:rPr>
              <a:t>Formatting</a:t>
            </a:r>
          </a:p>
          <a:p>
            <a:pPr>
              <a:lnSpc>
                <a:spcPct val="150000"/>
              </a:lnSpc>
            </a:pPr>
            <a:endParaRPr lang="id-ID" b="1" dirty="0" smtClean="0">
              <a:latin typeface="Papyru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id-ID" dirty="0" smtClean="0">
                <a:latin typeface="Papyrus" pitchFamily="66" charset="0"/>
              </a:rPr>
              <a:t>Ruler, sesuai dengan namanya, bagian ini berfungsi sebagai alat bantu dalam</a:t>
            </a:r>
          </a:p>
          <a:p>
            <a:pPr>
              <a:lnSpc>
                <a:spcPct val="150000"/>
              </a:lnSpc>
            </a:pPr>
            <a:r>
              <a:rPr lang="fi-FI" dirty="0" smtClean="0">
                <a:latin typeface="Papyrus" pitchFamily="66" charset="0"/>
              </a:rPr>
              <a:t>penentuan margin (batas) dari lembar kerja. Apakah batas kiri, kanan,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latin typeface="Papyrus" pitchFamily="66" charset="0"/>
              </a:rPr>
              <a:t>paragraph dan lain-lain. </a:t>
            </a:r>
            <a:endParaRPr lang="id-ID" dirty="0">
              <a:latin typeface="Papyru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84249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animatio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96" y="5000636"/>
            <a:ext cx="1143008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437</TotalTime>
  <Words>4602</Words>
  <Application>Microsoft Office PowerPoint</Application>
  <PresentationFormat>On-screen Show (4:3)</PresentationFormat>
  <Paragraphs>460</Paragraphs>
  <Slides>56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hp mini</cp:lastModifiedBy>
  <cp:revision>52</cp:revision>
  <dcterms:created xsi:type="dcterms:W3CDTF">2010-12-28T22:07:37Z</dcterms:created>
  <dcterms:modified xsi:type="dcterms:W3CDTF">2011-01-06T02:34:46Z</dcterms:modified>
</cp:coreProperties>
</file>